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54"/>
  </p:notesMasterIdLst>
  <p:handoutMasterIdLst>
    <p:handoutMasterId r:id="rId55"/>
  </p:handoutMasterIdLst>
  <p:sldIdLst>
    <p:sldId id="256" r:id="rId2"/>
    <p:sldId id="298" r:id="rId3"/>
    <p:sldId id="260" r:id="rId4"/>
    <p:sldId id="261" r:id="rId5"/>
    <p:sldId id="262" r:id="rId6"/>
    <p:sldId id="299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301" r:id="rId27"/>
    <p:sldId id="282" r:id="rId28"/>
    <p:sldId id="283" r:id="rId29"/>
    <p:sldId id="302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</p:sldIdLst>
  <p:sldSz cx="13004800" cy="97536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99"/>
    <p:restoredTop sz="96208"/>
  </p:normalViewPr>
  <p:slideViewPr>
    <p:cSldViewPr snapToGrid="0" snapToObjects="1">
      <p:cViewPr varScale="1">
        <p:scale>
          <a:sx n="66" d="100"/>
          <a:sy n="66" d="100"/>
        </p:scale>
        <p:origin x="1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B79471-07D6-BE43-8B26-8F6FE0659C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0F126C-BFEC-0846-A968-DAB05F90AC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5A8D5-3CBF-4048-A686-AB84156DED95}" type="datetimeFigureOut">
              <a:rPr lang="en-CN" smtClean="0"/>
              <a:t>9/12/21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50E9D-4729-E849-845C-1D6EDC586E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688B4-72AD-D04A-A454-E73D417C28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0F510-9D76-494F-8558-010AAD5757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679888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/>
            </a:lvl1pPr>
            <a:lvl2pPr marL="650230" indent="0" algn="ctr">
              <a:buNone/>
              <a:defRPr/>
            </a:lvl2pPr>
            <a:lvl3pPr marL="1300460" indent="0" algn="ctr">
              <a:buNone/>
              <a:defRPr/>
            </a:lvl3pPr>
            <a:lvl4pPr marL="1950690" indent="0" algn="ctr">
              <a:buNone/>
              <a:defRPr/>
            </a:lvl4pPr>
            <a:lvl5pPr marL="2600919" indent="0" algn="ctr">
              <a:buNone/>
              <a:defRPr/>
            </a:lvl5pPr>
            <a:lvl6pPr marL="3251149" indent="0" algn="ctr">
              <a:buNone/>
              <a:defRPr/>
            </a:lvl6pPr>
            <a:lvl7pPr marL="3901379" indent="0" algn="ctr">
              <a:buNone/>
              <a:defRPr/>
            </a:lvl7pPr>
            <a:lvl8pPr marL="4551609" indent="0" algn="ctr">
              <a:buNone/>
              <a:defRPr/>
            </a:lvl8pPr>
            <a:lvl9pPr marL="5201839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4018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385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98461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118456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880828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54432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689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44"/>
            </a:lvl1pPr>
            <a:lvl2pPr marL="650230" indent="0">
              <a:buNone/>
              <a:defRPr sz="2560"/>
            </a:lvl2pPr>
            <a:lvl3pPr marL="1300460" indent="0">
              <a:buNone/>
              <a:defRPr sz="2276"/>
            </a:lvl3pPr>
            <a:lvl4pPr marL="1950690" indent="0">
              <a:buNone/>
              <a:defRPr sz="1991"/>
            </a:lvl4pPr>
            <a:lvl5pPr marL="2600919" indent="0">
              <a:buNone/>
              <a:defRPr sz="1991"/>
            </a:lvl5pPr>
            <a:lvl6pPr marL="3251149" indent="0">
              <a:buNone/>
              <a:defRPr sz="1991"/>
            </a:lvl6pPr>
            <a:lvl7pPr marL="3901379" indent="0">
              <a:buNone/>
              <a:defRPr sz="1991"/>
            </a:lvl7pPr>
            <a:lvl8pPr marL="4551609" indent="0">
              <a:buNone/>
              <a:defRPr sz="1991"/>
            </a:lvl8pPr>
            <a:lvl9pPr marL="5201839" indent="0">
              <a:buNone/>
              <a:defRPr sz="199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48778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9731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21729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203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8731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93782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6164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0240" y="390596"/>
            <a:ext cx="1170432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0240" y="2275841"/>
            <a:ext cx="11704320" cy="64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0240" y="8882098"/>
            <a:ext cx="3034453" cy="6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991"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43307" y="8882098"/>
            <a:ext cx="4118187" cy="6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991"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20107" y="8882098"/>
            <a:ext cx="3034453" cy="6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991"/>
            </a:lvl1pPr>
          </a:lstStyle>
          <a:p>
            <a:fld id="{86CB4B4D-7CA3-9044-876B-883B54F8677D}" type="slidenum">
              <a:rPr lang="en-CN" smtClean="0"/>
              <a:t>‹#›</a:t>
            </a:fld>
            <a:endParaRPr lang="en-CN"/>
          </a:p>
        </p:txBody>
      </p:sp>
      <p:pic>
        <p:nvPicPr>
          <p:cNvPr id="1031" name="图片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6" y="8972409"/>
            <a:ext cx="12957387" cy="82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7" descr="C:\Documents and Settings\sqz\桌面\图片1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" t="671" r="217" b="51665"/>
          <a:stretch>
            <a:fillRect/>
          </a:stretch>
        </p:blipFill>
        <p:spPr bwMode="auto">
          <a:xfrm>
            <a:off x="1" y="0"/>
            <a:ext cx="13002543" cy="467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900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6258">
          <a:solidFill>
            <a:schemeClr val="tx2"/>
          </a:solidFill>
          <a:latin typeface="+mj-lt"/>
          <a:ea typeface="+mj-ea"/>
          <a:cs typeface="宋体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6258">
          <a:solidFill>
            <a:schemeClr val="tx2"/>
          </a:solidFill>
          <a:latin typeface="Arial" charset="0"/>
          <a:ea typeface="宋体" charset="-122"/>
          <a:cs typeface="宋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6258">
          <a:solidFill>
            <a:schemeClr val="tx2"/>
          </a:solidFill>
          <a:latin typeface="Arial" charset="0"/>
          <a:ea typeface="宋体" charset="-122"/>
          <a:cs typeface="宋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6258">
          <a:solidFill>
            <a:schemeClr val="tx2"/>
          </a:solidFill>
          <a:latin typeface="Arial" charset="0"/>
          <a:ea typeface="宋体" charset="-122"/>
          <a:cs typeface="宋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6258">
          <a:solidFill>
            <a:schemeClr val="tx2"/>
          </a:solidFill>
          <a:latin typeface="Arial" charset="0"/>
          <a:ea typeface="宋体" charset="-122"/>
          <a:cs typeface="宋体" charset="0"/>
        </a:defRPr>
      </a:lvl5pPr>
      <a:lvl6pPr marL="650230" algn="ctr" rtl="0" eaLnBrk="1" fontAlgn="base" hangingPunct="1">
        <a:spcBef>
          <a:spcPct val="0"/>
        </a:spcBef>
        <a:spcAft>
          <a:spcPct val="0"/>
        </a:spcAft>
        <a:defRPr sz="6258">
          <a:solidFill>
            <a:schemeClr val="tx2"/>
          </a:solidFill>
          <a:latin typeface="Arial" charset="0"/>
          <a:ea typeface="宋体" charset="-122"/>
        </a:defRPr>
      </a:lvl6pPr>
      <a:lvl7pPr marL="1300460" algn="ctr" rtl="0" eaLnBrk="1" fontAlgn="base" hangingPunct="1">
        <a:spcBef>
          <a:spcPct val="0"/>
        </a:spcBef>
        <a:spcAft>
          <a:spcPct val="0"/>
        </a:spcAft>
        <a:defRPr sz="6258">
          <a:solidFill>
            <a:schemeClr val="tx2"/>
          </a:solidFill>
          <a:latin typeface="Arial" charset="0"/>
          <a:ea typeface="宋体" charset="-122"/>
        </a:defRPr>
      </a:lvl7pPr>
      <a:lvl8pPr marL="1950690" algn="ctr" rtl="0" eaLnBrk="1" fontAlgn="base" hangingPunct="1">
        <a:spcBef>
          <a:spcPct val="0"/>
        </a:spcBef>
        <a:spcAft>
          <a:spcPct val="0"/>
        </a:spcAft>
        <a:defRPr sz="6258">
          <a:solidFill>
            <a:schemeClr val="tx2"/>
          </a:solidFill>
          <a:latin typeface="Arial" charset="0"/>
          <a:ea typeface="宋体" charset="-122"/>
        </a:defRPr>
      </a:lvl8pPr>
      <a:lvl9pPr marL="2600919" algn="ctr" rtl="0" eaLnBrk="1" fontAlgn="base" hangingPunct="1">
        <a:spcBef>
          <a:spcPct val="0"/>
        </a:spcBef>
        <a:spcAft>
          <a:spcPct val="0"/>
        </a:spcAft>
        <a:defRPr sz="6258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487672" indent="-487672" algn="l" rtl="0" eaLnBrk="1" fontAlgn="base" hangingPunct="1">
        <a:spcBef>
          <a:spcPct val="20000"/>
        </a:spcBef>
        <a:spcAft>
          <a:spcPct val="0"/>
        </a:spcAft>
        <a:buChar char="•"/>
        <a:defRPr sz="4551">
          <a:solidFill>
            <a:schemeClr val="tx1"/>
          </a:solidFill>
          <a:latin typeface="+mn-lt"/>
          <a:ea typeface="+mn-ea"/>
          <a:cs typeface="宋体" charset="0"/>
        </a:defRPr>
      </a:lvl1pPr>
      <a:lvl2pPr marL="1056623" indent="-406394" algn="l" rtl="0" eaLnBrk="1" fontAlgn="base" hangingPunct="1">
        <a:spcBef>
          <a:spcPct val="20000"/>
        </a:spcBef>
        <a:spcAft>
          <a:spcPct val="0"/>
        </a:spcAft>
        <a:buChar char="–"/>
        <a:defRPr sz="3982">
          <a:solidFill>
            <a:schemeClr val="tx1"/>
          </a:solidFill>
          <a:latin typeface="+mn-lt"/>
          <a:ea typeface="+mn-ea"/>
        </a:defRPr>
      </a:lvl2pPr>
      <a:lvl3pPr marL="1625575" indent="-325115" algn="l" rtl="0" eaLnBrk="1" fontAlgn="base" hangingPunct="1">
        <a:spcBef>
          <a:spcPct val="20000"/>
        </a:spcBef>
        <a:spcAft>
          <a:spcPct val="0"/>
        </a:spcAft>
        <a:buChar char="•"/>
        <a:defRPr sz="3413">
          <a:solidFill>
            <a:schemeClr val="tx1"/>
          </a:solidFill>
          <a:latin typeface="+mn-lt"/>
          <a:ea typeface="+mn-ea"/>
        </a:defRPr>
      </a:lvl3pPr>
      <a:lvl4pPr marL="2275804" indent="-325115" algn="l" rtl="0" eaLnBrk="1" fontAlgn="base" hangingPunct="1">
        <a:spcBef>
          <a:spcPct val="20000"/>
        </a:spcBef>
        <a:spcAft>
          <a:spcPct val="0"/>
        </a:spcAft>
        <a:buChar char="–"/>
        <a:defRPr sz="2844">
          <a:solidFill>
            <a:schemeClr val="tx1"/>
          </a:solidFill>
          <a:latin typeface="+mn-lt"/>
          <a:ea typeface="+mn-ea"/>
        </a:defRPr>
      </a:lvl4pPr>
      <a:lvl5pPr marL="2926034" indent="-325115" algn="l" rtl="0" eaLnBrk="1" fontAlgn="base" hangingPunct="1">
        <a:spcBef>
          <a:spcPct val="20000"/>
        </a:spcBef>
        <a:spcAft>
          <a:spcPct val="0"/>
        </a:spcAft>
        <a:buChar char="»"/>
        <a:defRPr sz="2844">
          <a:solidFill>
            <a:schemeClr val="tx1"/>
          </a:solidFill>
          <a:latin typeface="+mn-lt"/>
          <a:ea typeface="+mn-ea"/>
        </a:defRPr>
      </a:lvl5pPr>
      <a:lvl6pPr marL="3576264" indent="-325115" algn="l" rtl="0" eaLnBrk="1" fontAlgn="base" hangingPunct="1">
        <a:spcBef>
          <a:spcPct val="20000"/>
        </a:spcBef>
        <a:spcAft>
          <a:spcPct val="0"/>
        </a:spcAft>
        <a:buChar char="»"/>
        <a:defRPr sz="2844">
          <a:solidFill>
            <a:schemeClr val="tx1"/>
          </a:solidFill>
          <a:latin typeface="+mn-lt"/>
          <a:ea typeface="+mn-ea"/>
        </a:defRPr>
      </a:lvl6pPr>
      <a:lvl7pPr marL="4226494" indent="-325115" algn="l" rtl="0" eaLnBrk="1" fontAlgn="base" hangingPunct="1">
        <a:spcBef>
          <a:spcPct val="20000"/>
        </a:spcBef>
        <a:spcAft>
          <a:spcPct val="0"/>
        </a:spcAft>
        <a:buChar char="»"/>
        <a:defRPr sz="2844">
          <a:solidFill>
            <a:schemeClr val="tx1"/>
          </a:solidFill>
          <a:latin typeface="+mn-lt"/>
          <a:ea typeface="+mn-ea"/>
        </a:defRPr>
      </a:lvl7pPr>
      <a:lvl8pPr marL="4876724" indent="-325115" algn="l" rtl="0" eaLnBrk="1" fontAlgn="base" hangingPunct="1">
        <a:spcBef>
          <a:spcPct val="20000"/>
        </a:spcBef>
        <a:spcAft>
          <a:spcPct val="0"/>
        </a:spcAft>
        <a:buChar char="»"/>
        <a:defRPr sz="2844">
          <a:solidFill>
            <a:schemeClr val="tx1"/>
          </a:solidFill>
          <a:latin typeface="+mn-lt"/>
          <a:ea typeface="+mn-ea"/>
        </a:defRPr>
      </a:lvl8pPr>
      <a:lvl9pPr marL="5526954" indent="-325115" algn="l" rtl="0" eaLnBrk="1" fontAlgn="base" hangingPunct="1">
        <a:spcBef>
          <a:spcPct val="20000"/>
        </a:spcBef>
        <a:spcAft>
          <a:spcPct val="0"/>
        </a:spcAft>
        <a:buChar char="»"/>
        <a:defRPr sz="2844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7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87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9.png"/><Relationship Id="rId7" Type="http://schemas.openxmlformats.org/officeDocument/2006/relationships/image" Target="../media/image174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image" Target="../media/image1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数字信号处理…"/>
          <p:cNvSpPr txBox="1">
            <a:spLocks noGrp="1"/>
          </p:cNvSpPr>
          <p:nvPr>
            <p:ph type="ctrTitle"/>
          </p:nvPr>
        </p:nvSpPr>
        <p:spPr>
          <a:xfrm>
            <a:off x="1270000" y="1231900"/>
            <a:ext cx="10464800" cy="3302000"/>
          </a:xfrm>
          <a:prstGeom prst="rect">
            <a:avLst/>
          </a:prstGeom>
        </p:spPr>
        <p:txBody>
          <a:bodyPr anchor="t"/>
          <a:lstStyle/>
          <a:p>
            <a:pPr defTabSz="531622">
              <a:defRPr sz="7280"/>
            </a:pPr>
            <a:r>
              <a:rPr dirty="0" err="1"/>
              <a:t>数字信号处理</a:t>
            </a:r>
            <a:endParaRPr dirty="0"/>
          </a:p>
          <a:p>
            <a:pPr defTabSz="531622">
              <a:defRPr sz="7280"/>
            </a:pPr>
            <a:r>
              <a:rPr dirty="0"/>
              <a:t>Digital Signal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73DB-F732-B643-8D75-110A03FA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1</a:t>
            </a:fld>
            <a:endParaRPr lang="en-CN" dirty="0"/>
          </a:p>
        </p:txBody>
      </p:sp>
      <p:sp>
        <p:nvSpPr>
          <p:cNvPr id="120" name="主讲：刘而云…"/>
          <p:cNvSpPr txBox="1">
            <a:spLocks noGrp="1"/>
          </p:cNvSpPr>
          <p:nvPr>
            <p:ph type="subTitle" idx="1"/>
          </p:nvPr>
        </p:nvSpPr>
        <p:spPr>
          <a:xfrm>
            <a:off x="1270000" y="4998751"/>
            <a:ext cx="10464800" cy="3484849"/>
          </a:xfrm>
          <a:prstGeom prst="rect">
            <a:avLst/>
          </a:prstGeom>
        </p:spPr>
        <p:txBody>
          <a:bodyPr/>
          <a:lstStyle/>
          <a:p>
            <a:pPr defTabSz="473201">
              <a:lnSpc>
                <a:spcPct val="120000"/>
              </a:lnSpc>
              <a:defRPr sz="3240"/>
            </a:pPr>
            <a:r>
              <a:rPr dirty="0" err="1"/>
              <a:t>主讲：刘而云</a:t>
            </a:r>
            <a:endParaRPr dirty="0"/>
          </a:p>
          <a:p>
            <a:pPr defTabSz="473201">
              <a:lnSpc>
                <a:spcPct val="120000"/>
              </a:lnSpc>
              <a:defRPr sz="3240"/>
            </a:pPr>
            <a:r>
              <a:rPr dirty="0" err="1"/>
              <a:t>浙江大学</a:t>
            </a:r>
            <a:r>
              <a:rPr dirty="0"/>
              <a:t> </a:t>
            </a:r>
            <a:r>
              <a:rPr dirty="0" err="1"/>
              <a:t>信电学院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三、系统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1429081"/>
          </a:xfrm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r>
              <a:t>三、系统</a:t>
            </a:r>
          </a:p>
        </p:txBody>
      </p:sp>
      <p:sp>
        <p:nvSpPr>
          <p:cNvPr id="196" name="系统是一个信号处理的软硬件设备"/>
          <p:cNvSpPr txBox="1"/>
          <p:nvPr/>
        </p:nvSpPr>
        <p:spPr>
          <a:xfrm>
            <a:off x="1144105" y="2023011"/>
            <a:ext cx="548868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sz="2800" dirty="0" err="1"/>
              <a:t>系统是一个信号处理的软硬件设备</a:t>
            </a:r>
            <a:endParaRPr sz="2800" dirty="0"/>
          </a:p>
        </p:txBody>
      </p:sp>
      <p:sp>
        <p:nvSpPr>
          <p:cNvPr id="197" name="输入信号"/>
          <p:cNvSpPr txBox="1"/>
          <p:nvPr/>
        </p:nvSpPr>
        <p:spPr>
          <a:xfrm>
            <a:off x="1685017" y="3410493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dirty="0" err="1"/>
              <a:t>输入信号</a:t>
            </a:r>
            <a:endParaRPr sz="3200" dirty="0"/>
          </a:p>
        </p:txBody>
      </p:sp>
      <p:sp>
        <p:nvSpPr>
          <p:cNvPr id="198" name="输出信号"/>
          <p:cNvSpPr txBox="1"/>
          <p:nvPr/>
        </p:nvSpPr>
        <p:spPr>
          <a:xfrm>
            <a:off x="8953835" y="3410493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/>
              <a:t>输出信号</a:t>
            </a:r>
          </a:p>
        </p:txBody>
      </p:sp>
      <p:grpSp>
        <p:nvGrpSpPr>
          <p:cNvPr id="202" name="Group"/>
          <p:cNvGrpSpPr/>
          <p:nvPr/>
        </p:nvGrpSpPr>
        <p:grpSpPr>
          <a:xfrm>
            <a:off x="3859245" y="3066293"/>
            <a:ext cx="4850454" cy="1270001"/>
            <a:chOff x="0" y="0"/>
            <a:chExt cx="4850452" cy="1270000"/>
          </a:xfrm>
        </p:grpSpPr>
        <p:sp>
          <p:nvSpPr>
            <p:cNvPr id="199" name="信号…"/>
            <p:cNvSpPr/>
            <p:nvPr/>
          </p:nvSpPr>
          <p:spPr>
            <a:xfrm>
              <a:off x="1521555" y="0"/>
              <a:ext cx="1820352" cy="1270000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100">
                  <a:solidFill>
                    <a:srgbClr val="FFFFFF"/>
                  </a:solidFill>
                </a:defRPr>
              </a:pPr>
              <a:r>
                <a:rPr dirty="0" err="1"/>
                <a:t>信号</a:t>
              </a:r>
              <a:endParaRPr dirty="0"/>
            </a:p>
            <a:p>
              <a:pPr algn="ctr">
                <a:defRPr sz="3100">
                  <a:solidFill>
                    <a:srgbClr val="FFFFFF"/>
                  </a:solidFill>
                </a:defRPr>
              </a:pPr>
              <a:r>
                <a:rPr dirty="0" err="1"/>
                <a:t>处理系统</a:t>
              </a:r>
              <a:endParaRPr dirty="0"/>
            </a:p>
          </p:txBody>
        </p:sp>
        <p:sp>
          <p:nvSpPr>
            <p:cNvPr id="200" name="Line"/>
            <p:cNvSpPr/>
            <p:nvPr/>
          </p:nvSpPr>
          <p:spPr>
            <a:xfrm>
              <a:off x="0" y="635000"/>
              <a:ext cx="154202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01" name="Line"/>
            <p:cNvSpPr/>
            <p:nvPr/>
          </p:nvSpPr>
          <p:spPr>
            <a:xfrm>
              <a:off x="3308433" y="635000"/>
              <a:ext cx="154202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203" name="模拟系统：输入输出均为模拟信号…"/>
          <p:cNvSpPr txBox="1"/>
          <p:nvPr/>
        </p:nvSpPr>
        <p:spPr>
          <a:xfrm>
            <a:off x="963876" y="4454221"/>
            <a:ext cx="8463941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44500" indent="-444500" algn="l">
              <a:lnSpc>
                <a:spcPct val="150000"/>
              </a:lnSpc>
              <a:buSzPct val="75000"/>
              <a:buChar char="•"/>
              <a:defRPr sz="3400"/>
            </a:pPr>
            <a:r>
              <a:rPr dirty="0" err="1">
                <a:solidFill>
                  <a:srgbClr val="FF2600"/>
                </a:solidFill>
              </a:rPr>
              <a:t>模拟系统</a:t>
            </a:r>
            <a:r>
              <a:rPr dirty="0" err="1"/>
              <a:t>：输入输出均为模拟信号</a:t>
            </a:r>
            <a:endParaRPr dirty="0"/>
          </a:p>
          <a:p>
            <a:pPr lvl="2" algn="l">
              <a:lnSpc>
                <a:spcPct val="150000"/>
              </a:lnSpc>
              <a:defRPr sz="3400"/>
            </a:pPr>
            <a:r>
              <a:rPr dirty="0" err="1"/>
              <a:t>电阻，电容，二极管，三极管，放大器等</a:t>
            </a:r>
            <a:endParaRPr dirty="0"/>
          </a:p>
          <a:p>
            <a:pPr marL="444500" indent="-444500" algn="l">
              <a:lnSpc>
                <a:spcPct val="150000"/>
              </a:lnSpc>
              <a:buSzPct val="75000"/>
              <a:buChar char="•"/>
              <a:defRPr sz="3400"/>
            </a:pPr>
            <a:r>
              <a:rPr dirty="0" err="1">
                <a:solidFill>
                  <a:srgbClr val="FF2600"/>
                </a:solidFill>
              </a:rPr>
              <a:t>数字系统</a:t>
            </a:r>
            <a:r>
              <a:rPr dirty="0" err="1"/>
              <a:t>：输入输出均为数字信号</a:t>
            </a:r>
            <a:endParaRPr dirty="0"/>
          </a:p>
          <a:p>
            <a:pPr lvl="2" algn="l">
              <a:lnSpc>
                <a:spcPct val="150000"/>
              </a:lnSpc>
              <a:defRPr sz="3400"/>
            </a:pPr>
            <a:r>
              <a:rPr dirty="0" err="1"/>
              <a:t>寄存器，CPU，集成电路等</a:t>
            </a:r>
            <a:endParaRPr dirty="0"/>
          </a:p>
        </p:txBody>
      </p:sp>
      <p:sp>
        <p:nvSpPr>
          <p:cNvPr id="204" name="输入为模拟信号，输出为数字信号呢？…"/>
          <p:cNvSpPr txBox="1"/>
          <p:nvPr/>
        </p:nvSpPr>
        <p:spPr>
          <a:xfrm>
            <a:off x="952500" y="7689784"/>
            <a:ext cx="7355510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sz="3300"/>
            </a:pPr>
            <a:r>
              <a:rPr dirty="0" err="1"/>
              <a:t>输入为模拟信号，输出为数字信号呢</a:t>
            </a:r>
            <a:r>
              <a:rPr dirty="0"/>
              <a:t>？</a:t>
            </a:r>
          </a:p>
          <a:p>
            <a:pPr algn="l">
              <a:lnSpc>
                <a:spcPct val="120000"/>
              </a:lnSpc>
              <a:defRPr sz="3300"/>
            </a:pPr>
            <a:r>
              <a:rPr dirty="0" err="1"/>
              <a:t>输入为数字信号，输出为模拟信号呢</a:t>
            </a:r>
            <a:r>
              <a:rPr dirty="0"/>
              <a:t>？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3733C3-3747-CB4D-8BB7-953E2E52F57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10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  <p:bldP spid="197" grpId="2" animBg="1" advAuto="0"/>
      <p:bldP spid="198" grpId="4" animBg="1" advAuto="0"/>
      <p:bldP spid="202" grpId="3" animBg="1" advAuto="0"/>
      <p:bldP spid="203" grpId="5" build="p" bldLvl="5" animBg="1" advAuto="0"/>
      <p:bldP spid="204" grpId="6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三、系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三、系统</a:t>
            </a:r>
          </a:p>
        </p:txBody>
      </p:sp>
      <p:sp>
        <p:nvSpPr>
          <p:cNvPr id="207" name="数字系统优点："/>
          <p:cNvSpPr txBox="1"/>
          <p:nvPr/>
        </p:nvSpPr>
        <p:spPr>
          <a:xfrm>
            <a:off x="1209104" y="2331686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sz="2800"/>
              <a:t>数字系统优点：</a:t>
            </a:r>
          </a:p>
        </p:txBody>
      </p:sp>
      <p:sp>
        <p:nvSpPr>
          <p:cNvPr id="208" name="精度高…"/>
          <p:cNvSpPr txBox="1"/>
          <p:nvPr/>
        </p:nvSpPr>
        <p:spPr>
          <a:xfrm>
            <a:off x="1292226" y="3028200"/>
            <a:ext cx="1987724" cy="1311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44500" indent="-444500" algn="l">
              <a:lnSpc>
                <a:spcPct val="150000"/>
              </a:lnSpc>
              <a:buSzPct val="75000"/>
              <a:buChar char="•"/>
            </a:pPr>
            <a:r>
              <a:rPr sz="2800" dirty="0" err="1"/>
              <a:t>精度高</a:t>
            </a:r>
            <a:endParaRPr sz="2800" dirty="0"/>
          </a:p>
          <a:p>
            <a:pPr marL="444500" indent="-444500" algn="l">
              <a:lnSpc>
                <a:spcPct val="150000"/>
              </a:lnSpc>
              <a:buSzPct val="75000"/>
              <a:buChar char="•"/>
            </a:pPr>
            <a:r>
              <a:rPr sz="2800" dirty="0" err="1"/>
              <a:t>可靠性高</a:t>
            </a:r>
            <a:endParaRPr sz="2800" dirty="0"/>
          </a:p>
        </p:txBody>
      </p:sp>
      <p:pic>
        <p:nvPicPr>
          <p:cNvPr id="209" name="模拟器件.jpg" descr="模拟器件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33" y="4732587"/>
            <a:ext cx="5490428" cy="312962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模拟元器件"/>
          <p:cNvSpPr txBox="1"/>
          <p:nvPr/>
        </p:nvSpPr>
        <p:spPr>
          <a:xfrm>
            <a:off x="2598996" y="8258116"/>
            <a:ext cx="189795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/>
              <a:t>模拟元器件</a:t>
            </a:r>
          </a:p>
        </p:txBody>
      </p:sp>
      <p:pic>
        <p:nvPicPr>
          <p:cNvPr id="211" name="zhengmian.jpg" descr="zhengmian.jpg"/>
          <p:cNvPicPr>
            <a:picLocks noChangeAspect="1"/>
          </p:cNvPicPr>
          <p:nvPr/>
        </p:nvPicPr>
        <p:blipFill>
          <a:blip r:embed="rId3"/>
          <a:srcRect l="29708" t="20402" r="26855" b="16859"/>
          <a:stretch>
            <a:fillRect/>
          </a:stretch>
        </p:blipFill>
        <p:spPr>
          <a:xfrm>
            <a:off x="7615273" y="4702159"/>
            <a:ext cx="3314640" cy="3190448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处理器"/>
          <p:cNvSpPr txBox="1"/>
          <p:nvPr/>
        </p:nvSpPr>
        <p:spPr>
          <a:xfrm>
            <a:off x="8529673" y="8258116"/>
            <a:ext cx="117981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/>
              <a:t>处理器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0227F3-5BC4-4C41-8CD6-27852ABACBB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11</a:t>
            </a:fld>
            <a:endParaRPr lang="en-CN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三、系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三、系统</a:t>
            </a:r>
          </a:p>
        </p:txBody>
      </p:sp>
      <p:sp>
        <p:nvSpPr>
          <p:cNvPr id="215" name="数字系统优点："/>
          <p:cNvSpPr txBox="1"/>
          <p:nvPr/>
        </p:nvSpPr>
        <p:spPr>
          <a:xfrm>
            <a:off x="1209104" y="2585686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sz="2800" dirty="0" err="1"/>
              <a:t>数字系统优点</a:t>
            </a:r>
            <a:r>
              <a:rPr sz="2800" dirty="0"/>
              <a:t>：</a:t>
            </a:r>
          </a:p>
        </p:txBody>
      </p:sp>
      <p:sp>
        <p:nvSpPr>
          <p:cNvPr id="216" name="灵活性强，编程实现信号处理…"/>
          <p:cNvSpPr txBox="1"/>
          <p:nvPr/>
        </p:nvSpPr>
        <p:spPr>
          <a:xfrm>
            <a:off x="1292226" y="3472700"/>
            <a:ext cx="5955156" cy="2604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44500" indent="-444500" algn="l">
              <a:lnSpc>
                <a:spcPct val="150000"/>
              </a:lnSpc>
              <a:buSzPct val="75000"/>
              <a:buChar char="•"/>
            </a:pPr>
            <a:r>
              <a:rPr sz="2800" dirty="0" err="1"/>
              <a:t>灵活性强，编程实现信号处理</a:t>
            </a:r>
            <a:endParaRPr sz="2800" dirty="0"/>
          </a:p>
          <a:p>
            <a:pPr marL="444500" indent="-444500" algn="l">
              <a:lnSpc>
                <a:spcPct val="150000"/>
              </a:lnSpc>
              <a:buSzPct val="75000"/>
              <a:buChar char="•"/>
            </a:pPr>
            <a:r>
              <a:rPr sz="2800" dirty="0" err="1"/>
              <a:t>便于大规模集成，FPGA，ASIC等</a:t>
            </a:r>
            <a:endParaRPr sz="2800" dirty="0"/>
          </a:p>
          <a:p>
            <a:pPr marL="444500" indent="-444500" algn="l">
              <a:lnSpc>
                <a:spcPct val="150000"/>
              </a:lnSpc>
              <a:buSzPct val="75000"/>
              <a:buChar char="•"/>
            </a:pPr>
            <a:r>
              <a:rPr sz="2800" dirty="0" err="1"/>
              <a:t>数字信号便于加密处理</a:t>
            </a:r>
            <a:endParaRPr sz="2800" dirty="0"/>
          </a:p>
          <a:p>
            <a:pPr marL="444500" indent="-444500" algn="l">
              <a:lnSpc>
                <a:spcPct val="150000"/>
              </a:lnSpc>
              <a:buSzPct val="75000"/>
              <a:buChar char="•"/>
            </a:pPr>
            <a:r>
              <a:rPr sz="2800" dirty="0" err="1"/>
              <a:t>便于处理低频信号</a:t>
            </a:r>
            <a:endParaRPr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191DC-EB63-DC49-A382-80F9EE4096A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12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四、数字信号处理"/>
          <p:cNvSpPr txBox="1">
            <a:spLocks noGrp="1"/>
          </p:cNvSpPr>
          <p:nvPr>
            <p:ph type="title"/>
          </p:nvPr>
        </p:nvSpPr>
        <p:spPr>
          <a:xfrm>
            <a:off x="952500" y="49522"/>
            <a:ext cx="11099800" cy="1557139"/>
          </a:xfrm>
          <a:prstGeom prst="rect">
            <a:avLst/>
          </a:prstGeom>
        </p:spPr>
        <p:txBody>
          <a:bodyPr/>
          <a:lstStyle/>
          <a:p>
            <a:r>
              <a:t>四、数字信号处理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47625" y="1803147"/>
            <a:ext cx="12909551" cy="2557349"/>
            <a:chOff x="0" y="0"/>
            <a:chExt cx="12909550" cy="2557347"/>
          </a:xfrm>
        </p:grpSpPr>
        <p:pic>
          <p:nvPicPr>
            <p:cNvPr id="21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909550" cy="13031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" name="信号处理流程图及信号表示"/>
            <p:cNvSpPr txBox="1"/>
            <p:nvPr/>
          </p:nvSpPr>
          <p:spPr>
            <a:xfrm>
              <a:off x="3767770" y="2023868"/>
              <a:ext cx="4411464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2800" dirty="0" err="1"/>
                <a:t>信号处理流程图及信号表示</a:t>
              </a:r>
              <a:endParaRPr sz="2800" dirty="0"/>
            </a:p>
          </p:txBody>
        </p:sp>
      </p:grpSp>
      <p:grpSp>
        <p:nvGrpSpPr>
          <p:cNvPr id="224" name="Group"/>
          <p:cNvGrpSpPr/>
          <p:nvPr/>
        </p:nvGrpSpPr>
        <p:grpSpPr>
          <a:xfrm>
            <a:off x="-17460" y="5093945"/>
            <a:ext cx="3265984" cy="2497312"/>
            <a:chOff x="0" y="0"/>
            <a:chExt cx="3265982" cy="2497310"/>
          </a:xfrm>
        </p:grpSpPr>
        <p:pic>
          <p:nvPicPr>
            <p:cNvPr id="222" name="Image" descr="Image"/>
            <p:cNvPicPr>
              <a:picLocks noChangeAspect="1"/>
            </p:cNvPicPr>
            <p:nvPr/>
          </p:nvPicPr>
          <p:blipFill>
            <a:blip r:embed="rId3"/>
            <a:srcRect r="74886"/>
            <a:stretch>
              <a:fillRect/>
            </a:stretch>
          </p:blipFill>
          <p:spPr>
            <a:xfrm>
              <a:off x="0" y="0"/>
              <a:ext cx="3265983" cy="17274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223" name="模拟信号"/>
            <p:cNvSpPr txBox="1"/>
            <p:nvPr/>
          </p:nvSpPr>
          <p:spPr>
            <a:xfrm>
              <a:off x="940792" y="1938510"/>
              <a:ext cx="13843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/>
              </a:lvl1pPr>
            </a:lstStyle>
            <a:p>
              <a:r>
                <a:t>模拟信号</a:t>
              </a:r>
            </a:p>
          </p:txBody>
        </p:sp>
      </p:grpSp>
      <p:grpSp>
        <p:nvGrpSpPr>
          <p:cNvPr id="227" name="Group"/>
          <p:cNvGrpSpPr/>
          <p:nvPr/>
        </p:nvGrpSpPr>
        <p:grpSpPr>
          <a:xfrm>
            <a:off x="3243231" y="5093945"/>
            <a:ext cx="3231223" cy="2725912"/>
            <a:chOff x="0" y="0"/>
            <a:chExt cx="3231221" cy="2725910"/>
          </a:xfrm>
        </p:grpSpPr>
        <p:pic>
          <p:nvPicPr>
            <p:cNvPr id="225" name="Image" descr="Image"/>
            <p:cNvPicPr>
              <a:picLocks noChangeAspect="1"/>
            </p:cNvPicPr>
            <p:nvPr/>
          </p:nvPicPr>
          <p:blipFill>
            <a:blip r:embed="rId3"/>
            <a:srcRect l="24682" r="50471"/>
            <a:stretch>
              <a:fillRect/>
            </a:stretch>
          </p:blipFill>
          <p:spPr>
            <a:xfrm>
              <a:off x="0" y="0"/>
              <a:ext cx="3231222" cy="17274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226" name="数字信号…"/>
            <p:cNvSpPr txBox="1"/>
            <p:nvPr/>
          </p:nvSpPr>
          <p:spPr>
            <a:xfrm>
              <a:off x="765466" y="1709910"/>
              <a:ext cx="1701801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500"/>
              </a:pPr>
              <a:r>
                <a:t>数字信号</a:t>
              </a:r>
            </a:p>
            <a:p>
              <a:pPr>
                <a:defRPr sz="2500"/>
              </a:pPr>
              <a:r>
                <a:t>（处理前）</a:t>
              </a:r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6470771" y="5093945"/>
            <a:ext cx="3389418" cy="2725912"/>
            <a:chOff x="0" y="0"/>
            <a:chExt cx="3389417" cy="2725910"/>
          </a:xfrm>
        </p:grpSpPr>
        <p:pic>
          <p:nvPicPr>
            <p:cNvPr id="228" name="Image" descr="Image"/>
            <p:cNvPicPr>
              <a:picLocks noChangeAspect="1"/>
            </p:cNvPicPr>
            <p:nvPr/>
          </p:nvPicPr>
          <p:blipFill>
            <a:blip r:embed="rId3"/>
            <a:srcRect l="49568" r="24368"/>
            <a:stretch>
              <a:fillRect/>
            </a:stretch>
          </p:blipFill>
          <p:spPr>
            <a:xfrm>
              <a:off x="0" y="0"/>
              <a:ext cx="3389418" cy="17274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229" name="数字信号…"/>
            <p:cNvSpPr txBox="1"/>
            <p:nvPr/>
          </p:nvSpPr>
          <p:spPr>
            <a:xfrm>
              <a:off x="782042" y="1709910"/>
              <a:ext cx="1701801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500"/>
              </a:pPr>
              <a:r>
                <a:t>数字信号</a:t>
              </a:r>
            </a:p>
            <a:p>
              <a:pPr>
                <a:defRPr sz="2500"/>
              </a:pPr>
              <a:r>
                <a:t>（处理后）</a:t>
              </a:r>
            </a:p>
          </p:txBody>
        </p:sp>
      </p:grpSp>
      <p:grpSp>
        <p:nvGrpSpPr>
          <p:cNvPr id="233" name="Group"/>
          <p:cNvGrpSpPr/>
          <p:nvPr/>
        </p:nvGrpSpPr>
        <p:grpSpPr>
          <a:xfrm>
            <a:off x="9821462" y="5093945"/>
            <a:ext cx="3200664" cy="2497312"/>
            <a:chOff x="0" y="0"/>
            <a:chExt cx="3200663" cy="2497310"/>
          </a:xfrm>
        </p:grpSpPr>
        <p:pic>
          <p:nvPicPr>
            <p:cNvPr id="231" name="Image" descr="Image"/>
            <p:cNvPicPr>
              <a:picLocks noChangeAspect="1"/>
            </p:cNvPicPr>
            <p:nvPr/>
          </p:nvPicPr>
          <p:blipFill>
            <a:blip r:embed="rId3"/>
            <a:srcRect l="75388"/>
            <a:stretch>
              <a:fillRect/>
            </a:stretch>
          </p:blipFill>
          <p:spPr>
            <a:xfrm>
              <a:off x="0" y="0"/>
              <a:ext cx="3200664" cy="17274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232" name="模拟信号"/>
            <p:cNvSpPr txBox="1"/>
            <p:nvPr/>
          </p:nvSpPr>
          <p:spPr>
            <a:xfrm>
              <a:off x="1031607" y="1938510"/>
              <a:ext cx="13843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/>
              </a:lvl1pPr>
            </a:lstStyle>
            <a:p>
              <a:r>
                <a:t>模拟信号</a:t>
              </a:r>
            </a:p>
          </p:txBody>
        </p:sp>
      </p:grpSp>
      <p:grpSp>
        <p:nvGrpSpPr>
          <p:cNvPr id="236" name="Group"/>
          <p:cNvGrpSpPr/>
          <p:nvPr/>
        </p:nvGrpSpPr>
        <p:grpSpPr>
          <a:xfrm>
            <a:off x="831148" y="8221994"/>
            <a:ext cx="10536841" cy="533479"/>
            <a:chOff x="0" y="0"/>
            <a:chExt cx="10536839" cy="533478"/>
          </a:xfrm>
        </p:grpSpPr>
        <p:sp>
          <p:nvSpPr>
            <p:cNvPr id="234" name="信号的表示、分析、处理、变换"/>
            <p:cNvSpPr txBox="1"/>
            <p:nvPr/>
          </p:nvSpPr>
          <p:spPr>
            <a:xfrm>
              <a:off x="0" y="0"/>
              <a:ext cx="5129608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/>
            </a:lstStyle>
            <a:p>
              <a:r>
                <a:rPr sz="2800" dirty="0" err="1"/>
                <a:t>信号的表示、分析、处理、变换</a:t>
              </a:r>
              <a:endParaRPr sz="2800" dirty="0"/>
            </a:p>
          </p:txBody>
        </p:sp>
        <p:sp>
          <p:nvSpPr>
            <p:cNvPr id="235" name="系统的设计与实现"/>
            <p:cNvSpPr txBox="1"/>
            <p:nvPr/>
          </p:nvSpPr>
          <p:spPr>
            <a:xfrm>
              <a:off x="7561667" y="0"/>
              <a:ext cx="2975172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/>
            </a:lstStyle>
            <a:p>
              <a:r>
                <a:rPr sz="2800"/>
                <a:t>系统的设计与实现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4025E6-A95C-2D43-8E42-101367B9AE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13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1" animBg="1" advAuto="0"/>
      <p:bldP spid="224" grpId="2" animBg="1" advAuto="0"/>
      <p:bldP spid="227" grpId="3" animBg="1" advAuto="0"/>
      <p:bldP spid="230" grpId="4" animBg="1" advAuto="0"/>
      <p:bldP spid="233" grpId="5" animBg="1" advAuto="0"/>
      <p:bldP spid="236" grpId="6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五、应用"/>
          <p:cNvSpPr txBox="1">
            <a:spLocks noGrp="1"/>
          </p:cNvSpPr>
          <p:nvPr>
            <p:ph type="title"/>
          </p:nvPr>
        </p:nvSpPr>
        <p:spPr>
          <a:xfrm>
            <a:off x="952500" y="70234"/>
            <a:ext cx="11099800" cy="1178192"/>
          </a:xfrm>
          <a:prstGeom prst="rect">
            <a:avLst/>
          </a:prstGeom>
        </p:spPr>
        <p:txBody>
          <a:bodyPr/>
          <a:lstStyle>
            <a:lvl1pPr defTabSz="443991">
              <a:defRPr sz="6080"/>
            </a:lvl1pPr>
          </a:lstStyle>
          <a:p>
            <a:r>
              <a:t>五、应用</a:t>
            </a:r>
          </a:p>
        </p:txBody>
      </p:sp>
      <p:sp>
        <p:nvSpPr>
          <p:cNvPr id="239" name="数字信号…"/>
          <p:cNvSpPr/>
          <p:nvPr/>
        </p:nvSpPr>
        <p:spPr>
          <a:xfrm>
            <a:off x="4776901" y="4850645"/>
            <a:ext cx="2895016" cy="133369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4000">
                <a:solidFill>
                  <a:srgbClr val="FFFFFF"/>
                </a:solidFill>
              </a:defRPr>
            </a:pPr>
            <a:r>
              <a:rPr dirty="0" err="1"/>
              <a:t>数字信号</a:t>
            </a:r>
            <a:endParaRPr dirty="0"/>
          </a:p>
          <a:p>
            <a:pPr algn="ctr">
              <a:defRPr sz="4000">
                <a:solidFill>
                  <a:srgbClr val="FFFFFF"/>
                </a:solidFill>
              </a:defRPr>
            </a:pPr>
            <a:r>
              <a:rPr dirty="0" err="1"/>
              <a:t>处理应用</a:t>
            </a:r>
            <a:endParaRPr dirty="0"/>
          </a:p>
        </p:txBody>
      </p:sp>
      <p:pic>
        <p:nvPicPr>
          <p:cNvPr id="2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642" y="1376283"/>
            <a:ext cx="3246318" cy="2155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274" y="1392163"/>
            <a:ext cx="3016789" cy="2224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760" y="1500434"/>
            <a:ext cx="2843568" cy="2181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8737" y="2659038"/>
            <a:ext cx="3005136" cy="2224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431" y="7286030"/>
            <a:ext cx="3246317" cy="2288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4770" y="7528486"/>
            <a:ext cx="3416961" cy="2181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8"/>
          <a:srcRect b="12477"/>
          <a:stretch>
            <a:fillRect/>
          </a:stretch>
        </p:blipFill>
        <p:spPr>
          <a:xfrm>
            <a:off x="9444658" y="6709312"/>
            <a:ext cx="3005090" cy="2376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9"/>
          <a:srcRect t="10021"/>
          <a:stretch>
            <a:fillRect/>
          </a:stretch>
        </p:blipFill>
        <p:spPr>
          <a:xfrm>
            <a:off x="6817552" y="7352932"/>
            <a:ext cx="2920417" cy="21086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4442" y="4725469"/>
            <a:ext cx="3088570" cy="2055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" descr="Image"/>
          <p:cNvPicPr>
            <a:picLocks noChangeAspect="1"/>
          </p:cNvPicPr>
          <p:nvPr/>
        </p:nvPicPr>
        <p:blipFill>
          <a:blip r:embed="rId11"/>
          <a:srcRect l="11566"/>
          <a:stretch>
            <a:fillRect/>
          </a:stretch>
        </p:blipFill>
        <p:spPr>
          <a:xfrm>
            <a:off x="166625" y="5328272"/>
            <a:ext cx="3094835" cy="2356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882" y="3148183"/>
            <a:ext cx="3246318" cy="236549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DD3D28-4550-2C43-9B57-FCD7D173BE6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14</a:t>
            </a:fld>
            <a:endParaRPr lang="en-CN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1.2 数学预备知识"/>
          <p:cNvSpPr txBox="1">
            <a:spLocks noGrp="1"/>
          </p:cNvSpPr>
          <p:nvPr>
            <p:ph type="title"/>
          </p:nvPr>
        </p:nvSpPr>
        <p:spPr>
          <a:xfrm>
            <a:off x="952500" y="51443"/>
            <a:ext cx="11099800" cy="959960"/>
          </a:xfrm>
          <a:prstGeom prst="rect">
            <a:avLst/>
          </a:prstGeom>
        </p:spPr>
        <p:txBody>
          <a:bodyPr/>
          <a:lstStyle>
            <a:lvl1pPr defTabSz="350520">
              <a:defRPr sz="4800"/>
            </a:lvl1pPr>
          </a:lstStyle>
          <a:p>
            <a:r>
              <a:t>1.2 数学预备知识</a:t>
            </a: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396" y="1967518"/>
            <a:ext cx="5014376" cy="959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396" y="3073762"/>
            <a:ext cx="5014376" cy="1010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395" y="4321469"/>
            <a:ext cx="5014377" cy="1014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395" y="5601680"/>
            <a:ext cx="5014377" cy="920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4395" y="6929893"/>
            <a:ext cx="5636717" cy="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4395" y="8054914"/>
            <a:ext cx="5636717" cy="960163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傅立叶变换三种形式："/>
          <p:cNvSpPr txBox="1"/>
          <p:nvPr/>
        </p:nvSpPr>
        <p:spPr>
          <a:xfrm>
            <a:off x="1125432" y="1267812"/>
            <a:ext cx="369331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2800" dirty="0" err="1"/>
              <a:t>傅立叶变换三种形式</a:t>
            </a:r>
            <a:r>
              <a:rPr sz="2800" dirty="0"/>
              <a:t>：</a:t>
            </a:r>
          </a:p>
        </p:txBody>
      </p:sp>
      <p:sp>
        <p:nvSpPr>
          <p:cNvPr id="260" name="Line"/>
          <p:cNvSpPr/>
          <p:nvPr/>
        </p:nvSpPr>
        <p:spPr>
          <a:xfrm>
            <a:off x="31847" y="4191884"/>
            <a:ext cx="1294110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1" name="Line"/>
          <p:cNvSpPr/>
          <p:nvPr/>
        </p:nvSpPr>
        <p:spPr>
          <a:xfrm>
            <a:off x="31847" y="6788000"/>
            <a:ext cx="1294110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0681" y="3537094"/>
            <a:ext cx="1676401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3831" y="7164259"/>
            <a:ext cx="20701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06381" y="7942752"/>
            <a:ext cx="19050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Connection Line"/>
          <p:cNvSpPr/>
          <p:nvPr/>
        </p:nvSpPr>
        <p:spPr>
          <a:xfrm>
            <a:off x="9506326" y="3637083"/>
            <a:ext cx="579464" cy="1172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2" h="21600" extrusionOk="0">
                <a:moveTo>
                  <a:pt x="0" y="0"/>
                </a:moveTo>
                <a:cubicBezTo>
                  <a:pt x="20831" y="6272"/>
                  <a:pt x="21600" y="13472"/>
                  <a:pt x="2306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8" name="Connection Line"/>
          <p:cNvSpPr/>
          <p:nvPr/>
        </p:nvSpPr>
        <p:spPr>
          <a:xfrm>
            <a:off x="9506326" y="6204398"/>
            <a:ext cx="579464" cy="1172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2" h="21600" extrusionOk="0">
                <a:moveTo>
                  <a:pt x="0" y="0"/>
                </a:moveTo>
                <a:cubicBezTo>
                  <a:pt x="20831" y="6272"/>
                  <a:pt x="21600" y="13472"/>
                  <a:pt x="2306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42C6E7-7E72-DE4A-824A-B61A8C0B46C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15</a:t>
            </a:fld>
            <a:endParaRPr lang="en-CN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1.2.2 常用模拟信号"/>
          <p:cNvSpPr txBox="1">
            <a:spLocks noGrp="1"/>
          </p:cNvSpPr>
          <p:nvPr>
            <p:ph type="title"/>
          </p:nvPr>
        </p:nvSpPr>
        <p:spPr>
          <a:xfrm>
            <a:off x="952500" y="92208"/>
            <a:ext cx="11099800" cy="1144931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r>
              <a:t>1.2.2 常用模拟信号</a:t>
            </a:r>
          </a:p>
        </p:txBody>
      </p:sp>
      <p:sp>
        <p:nvSpPr>
          <p:cNvPr id="271" name="1、 阶跃函数"/>
          <p:cNvSpPr txBox="1"/>
          <p:nvPr/>
        </p:nvSpPr>
        <p:spPr>
          <a:xfrm>
            <a:off x="355151" y="1894070"/>
            <a:ext cx="219771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sz="2800" dirty="0"/>
              <a:t>1、 </a:t>
            </a:r>
            <a:r>
              <a:rPr sz="2800" dirty="0" err="1"/>
              <a:t>阶跃函数</a:t>
            </a:r>
            <a:endParaRPr sz="2800" dirty="0"/>
          </a:p>
        </p:txBody>
      </p:sp>
      <p:grpSp>
        <p:nvGrpSpPr>
          <p:cNvPr id="276" name="Group"/>
          <p:cNvGrpSpPr/>
          <p:nvPr/>
        </p:nvGrpSpPr>
        <p:grpSpPr>
          <a:xfrm>
            <a:off x="5622272" y="2823236"/>
            <a:ext cx="7185220" cy="3187429"/>
            <a:chOff x="0" y="0"/>
            <a:chExt cx="7185218" cy="3187427"/>
          </a:xfrm>
        </p:grpSpPr>
        <p:pic>
          <p:nvPicPr>
            <p:cNvPr id="27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185219" cy="3187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3" name="Line"/>
            <p:cNvSpPr/>
            <p:nvPr/>
          </p:nvSpPr>
          <p:spPr>
            <a:xfrm>
              <a:off x="2120175" y="937237"/>
              <a:ext cx="3244342" cy="1"/>
            </a:xfrm>
            <a:prstGeom prst="line">
              <a:avLst/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4" name="Line"/>
            <p:cNvSpPr/>
            <p:nvPr/>
          </p:nvSpPr>
          <p:spPr>
            <a:xfrm>
              <a:off x="141727" y="2639250"/>
              <a:ext cx="2030034" cy="1"/>
            </a:xfrm>
            <a:prstGeom prst="line">
              <a:avLst/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5" name="Line"/>
            <p:cNvSpPr/>
            <p:nvPr/>
          </p:nvSpPr>
          <p:spPr>
            <a:xfrm flipV="1">
              <a:off x="2120175" y="958713"/>
              <a:ext cx="1" cy="1664866"/>
            </a:xfrm>
            <a:prstGeom prst="line">
              <a:avLst/>
            </a:prstGeom>
            <a:noFill/>
            <a:ln w="50800" cap="flat">
              <a:solidFill>
                <a:schemeClr val="accent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2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" y="3017430"/>
            <a:ext cx="4887214" cy="2799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865" y="6548244"/>
            <a:ext cx="2382194" cy="114493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当a=1, t0=0时，傅立叶变换："/>
          <p:cNvSpPr txBox="1"/>
          <p:nvPr/>
        </p:nvSpPr>
        <p:spPr>
          <a:xfrm>
            <a:off x="385440" y="6796859"/>
            <a:ext cx="485389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sz="2800" dirty="0" err="1"/>
              <a:t>当a</a:t>
            </a:r>
            <a:r>
              <a:rPr sz="2800" dirty="0"/>
              <a:t>=1, t</a:t>
            </a:r>
            <a:r>
              <a:rPr sz="2800" baseline="-25000" dirty="0"/>
              <a:t>0</a:t>
            </a:r>
            <a:r>
              <a:rPr sz="2800" dirty="0"/>
              <a:t>=0时，傅立叶变换：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587AA0-B723-1249-A1D6-20E4344CD4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16</a:t>
            </a:fld>
            <a:endParaRPr lang="en-CN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1.2.2 常用模拟信号"/>
          <p:cNvSpPr txBox="1">
            <a:spLocks noGrp="1"/>
          </p:cNvSpPr>
          <p:nvPr>
            <p:ph type="title"/>
          </p:nvPr>
        </p:nvSpPr>
        <p:spPr>
          <a:xfrm>
            <a:off x="952500" y="92208"/>
            <a:ext cx="11099800" cy="1144931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r>
              <a:t>1.2.2 常用模拟信号</a:t>
            </a:r>
          </a:p>
        </p:txBody>
      </p:sp>
      <p:sp>
        <p:nvSpPr>
          <p:cNvPr id="282" name="2、 矩形函数"/>
          <p:cNvSpPr txBox="1"/>
          <p:nvPr/>
        </p:nvSpPr>
        <p:spPr>
          <a:xfrm>
            <a:off x="952500" y="1867465"/>
            <a:ext cx="399308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sz="2800" dirty="0"/>
              <a:t>2、 </a:t>
            </a:r>
            <a:r>
              <a:rPr sz="2800" dirty="0" err="1"/>
              <a:t>矩形函数</a:t>
            </a:r>
            <a:r>
              <a:rPr lang="zh-CN" altLang="en-US" sz="2800" dirty="0"/>
              <a:t>（窗函数）</a:t>
            </a:r>
            <a:endParaRPr sz="2800" dirty="0"/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38" y="3115060"/>
            <a:ext cx="7878724" cy="3134547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Line"/>
          <p:cNvSpPr/>
          <p:nvPr/>
        </p:nvSpPr>
        <p:spPr>
          <a:xfrm>
            <a:off x="5384421" y="5634914"/>
            <a:ext cx="2235958" cy="1"/>
          </a:xfrm>
          <a:prstGeom prst="lin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5" name="Line"/>
          <p:cNvSpPr/>
          <p:nvPr/>
        </p:nvSpPr>
        <p:spPr>
          <a:xfrm>
            <a:off x="7599519" y="4103840"/>
            <a:ext cx="2341352" cy="1"/>
          </a:xfrm>
          <a:prstGeom prst="lin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6" name="Line"/>
          <p:cNvSpPr/>
          <p:nvPr/>
        </p:nvSpPr>
        <p:spPr>
          <a:xfrm>
            <a:off x="9916007" y="5622214"/>
            <a:ext cx="2595579" cy="1"/>
          </a:xfrm>
          <a:prstGeom prst="lin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7" name="Line"/>
          <p:cNvSpPr/>
          <p:nvPr/>
        </p:nvSpPr>
        <p:spPr>
          <a:xfrm flipV="1">
            <a:off x="7603636" y="4105673"/>
            <a:ext cx="1" cy="1542254"/>
          </a:xfrm>
          <a:prstGeom prst="line">
            <a:avLst/>
          </a:prstGeom>
          <a:ln w="50800">
            <a:solidFill>
              <a:schemeClr val="accent5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8" name="Line"/>
          <p:cNvSpPr/>
          <p:nvPr/>
        </p:nvSpPr>
        <p:spPr>
          <a:xfrm flipV="1">
            <a:off x="9924129" y="4105673"/>
            <a:ext cx="1" cy="1542254"/>
          </a:xfrm>
          <a:prstGeom prst="line">
            <a:avLst/>
          </a:prstGeom>
          <a:ln w="50800">
            <a:solidFill>
              <a:schemeClr val="accent5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51" y="6970623"/>
            <a:ext cx="9843308" cy="1786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1" y="3490962"/>
            <a:ext cx="5050590" cy="229971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0227C9-1052-964D-A1A3-E3B04DD27E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17</a:t>
            </a:fld>
            <a:endParaRPr lang="en-CN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1.2.2 常用模拟信号"/>
          <p:cNvSpPr txBox="1">
            <a:spLocks noGrp="1"/>
          </p:cNvSpPr>
          <p:nvPr>
            <p:ph type="title"/>
          </p:nvPr>
        </p:nvSpPr>
        <p:spPr>
          <a:xfrm>
            <a:off x="952500" y="92208"/>
            <a:ext cx="11099800" cy="1144931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r>
              <a:t>1.2.2 常用模拟信号</a:t>
            </a:r>
          </a:p>
        </p:txBody>
      </p:sp>
      <p:sp>
        <p:nvSpPr>
          <p:cNvPr id="293" name="3、 sinc函数"/>
          <p:cNvSpPr txBox="1"/>
          <p:nvPr/>
        </p:nvSpPr>
        <p:spPr>
          <a:xfrm>
            <a:off x="952500" y="1628631"/>
            <a:ext cx="211917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sz="2800" dirty="0"/>
              <a:t>3、 </a:t>
            </a:r>
            <a:r>
              <a:rPr sz="2800" dirty="0" err="1"/>
              <a:t>sinc函数</a:t>
            </a:r>
            <a:endParaRPr sz="2800" dirty="0"/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400" y="1668988"/>
            <a:ext cx="8155662" cy="4451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79" y="2960887"/>
            <a:ext cx="5346276" cy="1208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78" y="7687518"/>
            <a:ext cx="4376822" cy="1144931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sinc函数与矩形函数互为傅立叶变换："/>
          <p:cNvSpPr txBox="1"/>
          <p:nvPr/>
        </p:nvSpPr>
        <p:spPr>
          <a:xfrm>
            <a:off x="374119" y="6563024"/>
            <a:ext cx="612828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sz="2800" dirty="0" err="1"/>
              <a:t>sinc函数与矩形函数互为傅立叶变换</a:t>
            </a:r>
            <a:r>
              <a:rPr sz="2800" dirty="0"/>
              <a:t>：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59652D-60DC-7943-A3A5-C9F9108BC6D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18</a:t>
            </a:fld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6C960-80E3-A349-AEE0-22DF66B03026}"/>
              </a:ext>
            </a:extLst>
          </p:cNvPr>
          <p:cNvSpPr txBox="1"/>
          <p:nvPr/>
        </p:nvSpPr>
        <p:spPr>
          <a:xfrm>
            <a:off x="7991744" y="6457856"/>
            <a:ext cx="4060556" cy="1301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</a:t>
            </a:r>
            <a:r>
              <a:rPr lang="en-CN" sz="2800" baseline="-25000" dirty="0"/>
              <a:t>0</a:t>
            </a:r>
            <a:r>
              <a:rPr lang="en-CN" sz="2800" dirty="0"/>
              <a:t>处函数值为</a:t>
            </a:r>
            <a:r>
              <a:rPr lang="en-US" altLang="zh-CN" sz="2800" dirty="0"/>
              <a:t>1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过零点等间隔</a:t>
            </a:r>
            <a:endParaRPr lang="en-CN" sz="2800"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1.2.2 常用模拟信号"/>
          <p:cNvSpPr txBox="1">
            <a:spLocks noGrp="1"/>
          </p:cNvSpPr>
          <p:nvPr>
            <p:ph type="title"/>
          </p:nvPr>
        </p:nvSpPr>
        <p:spPr>
          <a:xfrm>
            <a:off x="952500" y="92208"/>
            <a:ext cx="11099800" cy="1144931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r>
              <a:t>1.2.2 常用模拟信号</a:t>
            </a:r>
          </a:p>
        </p:txBody>
      </p:sp>
      <p:grpSp>
        <p:nvGrpSpPr>
          <p:cNvPr id="302" name="Group"/>
          <p:cNvGrpSpPr/>
          <p:nvPr/>
        </p:nvGrpSpPr>
        <p:grpSpPr>
          <a:xfrm>
            <a:off x="393099" y="1871424"/>
            <a:ext cx="3932167" cy="533479"/>
            <a:chOff x="0" y="0"/>
            <a:chExt cx="3932166" cy="533478"/>
          </a:xfrm>
        </p:grpSpPr>
        <p:sp>
          <p:nvSpPr>
            <p:cNvPr id="300" name="4、 冲激函数（   函数）"/>
            <p:cNvSpPr txBox="1"/>
            <p:nvPr/>
          </p:nvSpPr>
          <p:spPr>
            <a:xfrm>
              <a:off x="0" y="0"/>
              <a:ext cx="3932166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/>
            </a:lstStyle>
            <a:p>
              <a:r>
                <a:rPr sz="2800" dirty="0"/>
                <a:t>4、 </a:t>
              </a:r>
              <a:r>
                <a:rPr sz="2800" dirty="0" err="1"/>
                <a:t>冲激函数</a:t>
              </a:r>
              <a:r>
                <a:rPr sz="2800" dirty="0"/>
                <a:t>（   </a:t>
              </a:r>
              <a:r>
                <a:rPr sz="2800" dirty="0" err="1"/>
                <a:t>函数</a:t>
              </a:r>
              <a:r>
                <a:rPr sz="2800" dirty="0"/>
                <a:t>）</a:t>
              </a:r>
            </a:p>
          </p:txBody>
        </p:sp>
        <p:pic>
          <p:nvPicPr>
            <p:cNvPr id="30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3934" y="77149"/>
              <a:ext cx="190501" cy="34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87" y="1458321"/>
            <a:ext cx="6704338" cy="315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398" y="2750123"/>
            <a:ext cx="4991711" cy="1836574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冲激函数基本性质："/>
          <p:cNvSpPr txBox="1"/>
          <p:nvPr/>
        </p:nvSpPr>
        <p:spPr>
          <a:xfrm>
            <a:off x="407323" y="4474806"/>
            <a:ext cx="333424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sz="2800" dirty="0" err="1"/>
              <a:t>冲激函数基本性质</a:t>
            </a:r>
            <a:r>
              <a:rPr sz="2800" dirty="0"/>
              <a:t>：</a:t>
            </a:r>
          </a:p>
        </p:txBody>
      </p:sp>
      <p:sp>
        <p:nvSpPr>
          <p:cNvPr id="306" name="偶函数…"/>
          <p:cNvSpPr txBox="1"/>
          <p:nvPr/>
        </p:nvSpPr>
        <p:spPr>
          <a:xfrm>
            <a:off x="1169272" y="5179100"/>
            <a:ext cx="2180084" cy="3412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35000" indent="-635000" algn="l">
              <a:lnSpc>
                <a:spcPct val="200000"/>
              </a:lnSpc>
              <a:buSzPct val="100000"/>
              <a:buAutoNum type="arabicPeriod"/>
            </a:pPr>
            <a:r>
              <a:rPr sz="2800" dirty="0" err="1"/>
              <a:t>偶函数</a:t>
            </a:r>
            <a:endParaRPr sz="2800" dirty="0"/>
          </a:p>
          <a:p>
            <a:pPr marL="635000" indent="-635000" algn="l">
              <a:lnSpc>
                <a:spcPct val="200000"/>
              </a:lnSpc>
              <a:buSzPct val="100000"/>
              <a:buAutoNum type="arabicPeriod"/>
            </a:pPr>
            <a:r>
              <a:rPr sz="2800" dirty="0" err="1"/>
              <a:t>积分</a:t>
            </a:r>
            <a:endParaRPr sz="2800" dirty="0"/>
          </a:p>
          <a:p>
            <a:pPr marL="635000" indent="-635000" algn="l">
              <a:lnSpc>
                <a:spcPct val="200000"/>
              </a:lnSpc>
              <a:buSzPct val="100000"/>
              <a:buAutoNum type="arabicPeriod"/>
            </a:pPr>
            <a:r>
              <a:rPr sz="2800" dirty="0" err="1"/>
              <a:t>尺度变换</a:t>
            </a:r>
            <a:endParaRPr sz="2800" dirty="0"/>
          </a:p>
          <a:p>
            <a:pPr marL="635000" indent="-635000" algn="l">
              <a:lnSpc>
                <a:spcPct val="200000"/>
              </a:lnSpc>
              <a:buSzPct val="100000"/>
              <a:buAutoNum type="arabicPeriod"/>
            </a:pPr>
            <a:r>
              <a:rPr sz="2800" dirty="0" err="1"/>
              <a:t>筛选特性</a:t>
            </a:r>
            <a:endParaRPr sz="2800" dirty="0"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033" y="5340601"/>
            <a:ext cx="2601304" cy="494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9139" y="6053499"/>
            <a:ext cx="3113399" cy="922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9139" y="7141682"/>
            <a:ext cx="3859298" cy="762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5266" y="8132373"/>
            <a:ext cx="4796948" cy="557786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Rectangle"/>
          <p:cNvSpPr/>
          <p:nvPr/>
        </p:nvSpPr>
        <p:spPr>
          <a:xfrm>
            <a:off x="3221130" y="3739305"/>
            <a:ext cx="624836" cy="469215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2600"/>
                </a:solidFill>
              </a:defRPr>
            </a:pPr>
            <a:endParaRPr/>
          </a:p>
        </p:txBody>
      </p:sp>
      <p:sp>
        <p:nvSpPr>
          <p:cNvPr id="312" name="Line"/>
          <p:cNvSpPr/>
          <p:nvPr/>
        </p:nvSpPr>
        <p:spPr>
          <a:xfrm>
            <a:off x="1843991" y="8461774"/>
            <a:ext cx="815226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8321C-E6BD-3D45-B09E-09680A3279B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19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1" animBg="1" advAuto="0"/>
      <p:bldP spid="312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89FF-439E-5648-8699-1E6236210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41756"/>
            <a:ext cx="11704320" cy="1571773"/>
          </a:xfrm>
        </p:spPr>
        <p:txBody>
          <a:bodyPr/>
          <a:lstStyle/>
          <a:p>
            <a:r>
              <a:rPr lang="en-CN" dirty="0"/>
              <a:t>数字信号处理简史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BC4D05-6696-214F-BC20-B7F3E1A63720}"/>
              </a:ext>
            </a:extLst>
          </p:cNvPr>
          <p:cNvCxnSpPr>
            <a:cxnSpLocks/>
          </p:cNvCxnSpPr>
          <p:nvPr/>
        </p:nvCxnSpPr>
        <p:spPr>
          <a:xfrm>
            <a:off x="149862" y="8128612"/>
            <a:ext cx="126827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5B3A9F-1F14-4F4F-A678-C5E40EED9B38}"/>
              </a:ext>
            </a:extLst>
          </p:cNvPr>
          <p:cNvSpPr txBox="1"/>
          <p:nvPr/>
        </p:nvSpPr>
        <p:spPr>
          <a:xfrm>
            <a:off x="4576359" y="8256591"/>
            <a:ext cx="88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1950s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BB7EE-58AB-ED44-B820-CB5BF6E17EA8}"/>
              </a:ext>
            </a:extLst>
          </p:cNvPr>
          <p:cNvSpPr txBox="1"/>
          <p:nvPr/>
        </p:nvSpPr>
        <p:spPr>
          <a:xfrm>
            <a:off x="149862" y="8256591"/>
            <a:ext cx="130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17世纪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4376E-51C7-1E45-A37B-58F25F5A8E3C}"/>
              </a:ext>
            </a:extLst>
          </p:cNvPr>
          <p:cNvSpPr/>
          <p:nvPr/>
        </p:nvSpPr>
        <p:spPr>
          <a:xfrm rot="18454713">
            <a:off x="-414858" y="5890528"/>
            <a:ext cx="34059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牛顿</a:t>
            </a:r>
            <a:endParaRPr lang="en-US" sz="2400" dirty="0">
              <a:solidFill>
                <a:srgbClr val="0432FF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sz="24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微积分创立</a:t>
            </a:r>
            <a:endParaRPr lang="en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2CBD1-2A56-E04F-A612-4AAF6B731654}"/>
              </a:ext>
            </a:extLst>
          </p:cNvPr>
          <p:cNvSpPr txBox="1"/>
          <p:nvPr/>
        </p:nvSpPr>
        <p:spPr>
          <a:xfrm>
            <a:off x="1273491" y="8256591"/>
            <a:ext cx="130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altLang="zh-CN" dirty="0"/>
              <a:t>8</a:t>
            </a:r>
            <a:r>
              <a:rPr lang="en-US" dirty="0"/>
              <a:t>世纪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D493D3-E063-314E-960E-1DA80E5408AA}"/>
              </a:ext>
            </a:extLst>
          </p:cNvPr>
          <p:cNvSpPr/>
          <p:nvPr/>
        </p:nvSpPr>
        <p:spPr>
          <a:xfrm rot="18454713">
            <a:off x="390393" y="5139475"/>
            <a:ext cx="53013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欧拉</a:t>
            </a:r>
            <a:r>
              <a:rPr lang="zh-CN" altLang="en-US" sz="2400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、伯努利、拉格朗日</a:t>
            </a:r>
            <a:endParaRPr lang="en-US" sz="2400" dirty="0">
              <a:solidFill>
                <a:srgbClr val="0432FF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连续变量</a:t>
            </a:r>
            <a:r>
              <a:rPr lang="en-US" sz="24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数值解法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（积分、插值）</a:t>
            </a:r>
            <a:endParaRPr lang="en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9EE8A0-1826-A148-9A1C-B4EA9EAD004C}"/>
              </a:ext>
            </a:extLst>
          </p:cNvPr>
          <p:cNvSpPr/>
          <p:nvPr/>
        </p:nvSpPr>
        <p:spPr>
          <a:xfrm rot="18454713">
            <a:off x="1622256" y="5139475"/>
            <a:ext cx="53013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2400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高斯</a:t>
            </a:r>
          </a:p>
          <a:p>
            <a:r>
              <a:rPr lang="en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发现FFT的基础原理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D55BA6-9ECD-C549-A86C-F53984E595C7}"/>
              </a:ext>
            </a:extLst>
          </p:cNvPr>
          <p:cNvSpPr txBox="1"/>
          <p:nvPr/>
        </p:nvSpPr>
        <p:spPr>
          <a:xfrm>
            <a:off x="2382481" y="8256591"/>
            <a:ext cx="88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1805</a:t>
            </a:r>
            <a:endParaRPr lang="en-C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A0242-BD9B-4748-8B27-4E413C34EDB2}"/>
              </a:ext>
            </a:extLst>
          </p:cNvPr>
          <p:cNvSpPr/>
          <p:nvPr/>
        </p:nvSpPr>
        <p:spPr>
          <a:xfrm rot="18454713">
            <a:off x="3748400" y="5436759"/>
            <a:ext cx="5301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电子计算机出现和应用开始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52614B-B03A-8D42-BF9D-979E47428F90}"/>
              </a:ext>
            </a:extLst>
          </p:cNvPr>
          <p:cNvSpPr txBox="1"/>
          <p:nvPr/>
        </p:nvSpPr>
        <p:spPr>
          <a:xfrm>
            <a:off x="5657758" y="8256591"/>
            <a:ext cx="88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1965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422E5B-8F53-C04B-9C3B-B1EBC82D7494}"/>
              </a:ext>
            </a:extLst>
          </p:cNvPr>
          <p:cNvSpPr/>
          <p:nvPr/>
        </p:nvSpPr>
        <p:spPr>
          <a:xfrm rot="18454713">
            <a:off x="4853258" y="5139475"/>
            <a:ext cx="53013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2400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Cooley</a:t>
            </a:r>
            <a:r>
              <a:rPr lang="zh-CN" altLang="en-US" sz="2400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and</a:t>
            </a:r>
            <a:r>
              <a:rPr lang="zh-CN" altLang="en-US" sz="2400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Tukey</a:t>
            </a:r>
          </a:p>
          <a:p>
            <a:r>
              <a:rPr lang="en-US" sz="24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发现了FFT快速实现算法</a:t>
            </a:r>
            <a:endParaRPr lang="en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F86D56-828E-7B42-B4B6-85507E1728D9}"/>
              </a:ext>
            </a:extLst>
          </p:cNvPr>
          <p:cNvSpPr txBox="1"/>
          <p:nvPr/>
        </p:nvSpPr>
        <p:spPr>
          <a:xfrm>
            <a:off x="7365099" y="8260849"/>
            <a:ext cx="129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</a:t>
            </a:r>
            <a:r>
              <a:rPr lang="en-US" altLang="zh-CN" dirty="0"/>
              <a:t>-1980s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A95276-C83C-4A44-9303-391A68EBE431}"/>
              </a:ext>
            </a:extLst>
          </p:cNvPr>
          <p:cNvSpPr/>
          <p:nvPr/>
        </p:nvSpPr>
        <p:spPr>
          <a:xfrm rot="18454713">
            <a:off x="6761720" y="5066573"/>
            <a:ext cx="57802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TI公司</a:t>
            </a:r>
            <a:r>
              <a:rPr lang="zh-CN" altLang="en-US" sz="2400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en-US" altLang="zh-CN" sz="2400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DSP</a:t>
            </a:r>
            <a:r>
              <a:rPr lang="zh-CN" altLang="en-US" sz="2400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芯片 </a:t>
            </a:r>
            <a:r>
              <a:rPr lang="en-US" sz="2400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TMS32010</a:t>
            </a:r>
            <a:endParaRPr lang="en-US" altLang="zh-CN" sz="2400" dirty="0">
              <a:solidFill>
                <a:srgbClr val="0432FF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zh-CN" altLang="en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集成电路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应用（低成本、实时）</a:t>
            </a:r>
            <a:endParaRPr lang="en-US" altLang="zh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849DB6-D408-4541-8194-377F8CE75825}"/>
              </a:ext>
            </a:extLst>
          </p:cNvPr>
          <p:cNvSpPr/>
          <p:nvPr/>
        </p:nvSpPr>
        <p:spPr>
          <a:xfrm rot="18454713">
            <a:off x="2797545" y="5139475"/>
            <a:ext cx="53013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2400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傅立叶</a:t>
            </a:r>
          </a:p>
          <a:p>
            <a:r>
              <a:rPr lang="en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提出傅立叶分析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（热力学研究）</a:t>
            </a:r>
            <a:endParaRPr lang="en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AA2456-7534-014B-AB84-BA94138B78B5}"/>
              </a:ext>
            </a:extLst>
          </p:cNvPr>
          <p:cNvSpPr txBox="1"/>
          <p:nvPr/>
        </p:nvSpPr>
        <p:spPr>
          <a:xfrm>
            <a:off x="3418286" y="8256591"/>
            <a:ext cx="88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1807</a:t>
            </a:r>
            <a:endParaRPr lang="en-C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F0A8B6-2D47-A344-B773-A75EA3FFEFD3}"/>
              </a:ext>
            </a:extLst>
          </p:cNvPr>
          <p:cNvSpPr/>
          <p:nvPr/>
        </p:nvSpPr>
        <p:spPr>
          <a:xfrm rot="18454713">
            <a:off x="5897794" y="5369517"/>
            <a:ext cx="49317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J.Morlet</a:t>
            </a:r>
            <a:endParaRPr lang="en-US" sz="2400" dirty="0">
              <a:solidFill>
                <a:srgbClr val="0432FF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小波分析（图像压缩标准）</a:t>
            </a:r>
            <a:endParaRPr lang="en-US" altLang="zh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09D192-249C-2F4B-8A1B-84B1A8EBE2BE}"/>
              </a:ext>
            </a:extLst>
          </p:cNvPr>
          <p:cNvSpPr/>
          <p:nvPr/>
        </p:nvSpPr>
        <p:spPr>
          <a:xfrm rot="18454713">
            <a:off x="7771560" y="4852464"/>
            <a:ext cx="6309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E. J. </a:t>
            </a:r>
            <a:r>
              <a:rPr lang="en-US" sz="2400" dirty="0" err="1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Candes和</a:t>
            </a:r>
            <a:r>
              <a:rPr lang="en-CN" sz="2400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陶哲轩等人</a:t>
            </a:r>
          </a:p>
          <a:p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压缩感知（低于奈奎斯特采样率采样）</a:t>
            </a:r>
            <a:endParaRPr lang="en-US" altLang="zh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6D9784-0E7C-1248-A616-9674C58D3B36}"/>
              </a:ext>
            </a:extLst>
          </p:cNvPr>
          <p:cNvSpPr/>
          <p:nvPr/>
        </p:nvSpPr>
        <p:spPr>
          <a:xfrm>
            <a:off x="6656620" y="825886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333333"/>
                </a:solidFill>
                <a:latin typeface="arial" panose="020B0604020202020204" pitchFamily="34" charset="0"/>
              </a:rPr>
              <a:t>1974</a:t>
            </a:r>
            <a:endParaRPr lang="en-C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DF208A-D326-1547-8292-3FF488E58CED}"/>
              </a:ext>
            </a:extLst>
          </p:cNvPr>
          <p:cNvSpPr/>
          <p:nvPr/>
        </p:nvSpPr>
        <p:spPr>
          <a:xfrm>
            <a:off x="8742626" y="8256591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2004</a:t>
            </a:r>
            <a:endParaRPr lang="en-C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D74965-A54F-AF49-9798-7175F1F20816}"/>
              </a:ext>
            </a:extLst>
          </p:cNvPr>
          <p:cNvSpPr/>
          <p:nvPr/>
        </p:nvSpPr>
        <p:spPr>
          <a:xfrm rot="18454713">
            <a:off x="9294703" y="5784967"/>
            <a:ext cx="41180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Hinton</a:t>
            </a:r>
          </a:p>
          <a:p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深度学习成功应用</a:t>
            </a:r>
            <a:endParaRPr lang="en-US" altLang="zh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4B5389-C77D-6A4A-9B0A-4F243A3619BF}"/>
              </a:ext>
            </a:extLst>
          </p:cNvPr>
          <p:cNvSpPr/>
          <p:nvPr/>
        </p:nvSpPr>
        <p:spPr>
          <a:xfrm>
            <a:off x="9910281" y="825886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2006</a:t>
            </a:r>
            <a:endParaRPr lang="en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33009-3ABA-AE49-9BE9-CBCF8172A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4" y="1833087"/>
            <a:ext cx="1346799" cy="159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莱昂哈德·欧拉">
            <a:extLst>
              <a:ext uri="{FF2B5EF4-FFF2-40B4-BE49-F238E27FC236}">
                <a16:creationId xmlns:a16="http://schemas.microsoft.com/office/drawing/2014/main" id="{0F958A48-C7BC-D642-87BF-564B3AE63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405" y="1699067"/>
            <a:ext cx="1330763" cy="186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38A0CFC-7B7B-A243-BE3F-1F1F0DE66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760" y="1818591"/>
            <a:ext cx="1330763" cy="169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E3775AE-926C-D045-8678-5767F1C17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124" y="1792381"/>
            <a:ext cx="1404923" cy="171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55963C5-F43C-1A40-9D8A-C6F502A66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5496"/>
          <a:stretch/>
        </p:blipFill>
        <p:spPr bwMode="auto">
          <a:xfrm>
            <a:off x="9881886" y="1848585"/>
            <a:ext cx="1404923" cy="159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Geoffrey E. Hinton">
            <a:extLst>
              <a:ext uri="{FF2B5EF4-FFF2-40B4-BE49-F238E27FC236}">
                <a16:creationId xmlns:a16="http://schemas.microsoft.com/office/drawing/2014/main" id="{BCA9A7A8-05EE-C04C-96B4-F8D09E3A7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5505" y="1855087"/>
            <a:ext cx="1257870" cy="166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AD8C220-B823-7942-8204-1923E33A0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962" y="1846141"/>
            <a:ext cx="1142949" cy="16389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F271CE6-5DA5-8349-AF0C-7C143EF94F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9627" y="1846140"/>
            <a:ext cx="1365464" cy="15930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CAEC8F-0C87-854E-B0C1-B705DEEBD994}"/>
              </a:ext>
            </a:extLst>
          </p:cNvPr>
          <p:cNvSpPr txBox="1"/>
          <p:nvPr/>
        </p:nvSpPr>
        <p:spPr>
          <a:xfrm>
            <a:off x="730843" y="9185924"/>
            <a:ext cx="277156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模拟时代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D01CB9-7E2A-DC42-B6A1-E7874B056198}"/>
              </a:ext>
            </a:extLst>
          </p:cNvPr>
          <p:cNvSpPr txBox="1"/>
          <p:nvPr/>
        </p:nvSpPr>
        <p:spPr>
          <a:xfrm>
            <a:off x="6977905" y="9185923"/>
            <a:ext cx="277156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数字时代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31331472-4314-B64C-8AF7-2AE59261C9B5}"/>
              </a:ext>
            </a:extLst>
          </p:cNvPr>
          <p:cNvSpPr/>
          <p:nvPr/>
        </p:nvSpPr>
        <p:spPr>
          <a:xfrm rot="16200000">
            <a:off x="2203318" y="6749679"/>
            <a:ext cx="461664" cy="4330934"/>
          </a:xfrm>
          <a:prstGeom prst="leftBrace">
            <a:avLst>
              <a:gd name="adj1" fmla="val 57787"/>
              <a:gd name="adj2" fmla="val 4534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1FDB5D3-A78D-144C-A9C6-B2EA01060BBB}"/>
              </a:ext>
            </a:extLst>
          </p:cNvPr>
          <p:cNvSpPr/>
          <p:nvPr/>
        </p:nvSpPr>
        <p:spPr>
          <a:xfrm rot="16200000">
            <a:off x="8413678" y="4922805"/>
            <a:ext cx="461664" cy="7977729"/>
          </a:xfrm>
          <a:prstGeom prst="leftBrace">
            <a:avLst>
              <a:gd name="adj1" fmla="val 57787"/>
              <a:gd name="adj2" fmla="val 4534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D540F3-2134-D043-87E1-6827E21511CE}"/>
              </a:ext>
            </a:extLst>
          </p:cNvPr>
          <p:cNvSpPr txBox="1"/>
          <p:nvPr/>
        </p:nvSpPr>
        <p:spPr>
          <a:xfrm>
            <a:off x="12111753" y="6832585"/>
            <a:ext cx="1301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…</a:t>
            </a:r>
            <a:endParaRPr lang="en-CN" sz="6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FBA59E2-358C-9443-87E0-979253DF1188}"/>
              </a:ext>
            </a:extLst>
          </p:cNvPr>
          <p:cNvSpPr/>
          <p:nvPr/>
        </p:nvSpPr>
        <p:spPr>
          <a:xfrm rot="18454713">
            <a:off x="10452429" y="5952352"/>
            <a:ext cx="4118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分布式、云计算</a:t>
            </a:r>
            <a:endParaRPr lang="en-US" altLang="zh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B9E7E470-7098-154F-931C-9D21C9F1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53874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1.2.2 常用模拟信号"/>
          <p:cNvSpPr txBox="1">
            <a:spLocks noGrp="1"/>
          </p:cNvSpPr>
          <p:nvPr>
            <p:ph type="title"/>
          </p:nvPr>
        </p:nvSpPr>
        <p:spPr>
          <a:xfrm>
            <a:off x="952500" y="92208"/>
            <a:ext cx="11099800" cy="1144931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r>
              <a:t>1.2.2 常用模拟信号</a:t>
            </a:r>
          </a:p>
        </p:txBody>
      </p:sp>
      <p:grpSp>
        <p:nvGrpSpPr>
          <p:cNvPr id="317" name="Group"/>
          <p:cNvGrpSpPr/>
          <p:nvPr/>
        </p:nvGrpSpPr>
        <p:grpSpPr>
          <a:xfrm>
            <a:off x="393099" y="1871424"/>
            <a:ext cx="3932167" cy="533479"/>
            <a:chOff x="0" y="0"/>
            <a:chExt cx="3932166" cy="533478"/>
          </a:xfrm>
        </p:grpSpPr>
        <p:sp>
          <p:nvSpPr>
            <p:cNvPr id="315" name="4、 冲激函数（   函数）"/>
            <p:cNvSpPr txBox="1"/>
            <p:nvPr/>
          </p:nvSpPr>
          <p:spPr>
            <a:xfrm>
              <a:off x="0" y="0"/>
              <a:ext cx="3932166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/>
            </a:lstStyle>
            <a:p>
              <a:r>
                <a:rPr sz="2800" dirty="0"/>
                <a:t>4、 </a:t>
              </a:r>
              <a:r>
                <a:rPr sz="2800" dirty="0" err="1"/>
                <a:t>冲激函数</a:t>
              </a:r>
              <a:r>
                <a:rPr sz="2800" dirty="0"/>
                <a:t>（   </a:t>
              </a:r>
              <a:r>
                <a:rPr sz="2800" dirty="0" err="1"/>
                <a:t>函数</a:t>
              </a:r>
              <a:r>
                <a:rPr sz="2800" dirty="0"/>
                <a:t>）</a:t>
              </a:r>
            </a:p>
          </p:txBody>
        </p:sp>
        <p:pic>
          <p:nvPicPr>
            <p:cNvPr id="31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9166" y="93518"/>
              <a:ext cx="190501" cy="34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87" y="1458321"/>
            <a:ext cx="6704338" cy="315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398" y="2750123"/>
            <a:ext cx="4991711" cy="1836574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冲激函数的导数："/>
          <p:cNvSpPr txBox="1"/>
          <p:nvPr/>
        </p:nvSpPr>
        <p:spPr>
          <a:xfrm>
            <a:off x="905859" y="5004084"/>
            <a:ext cx="297517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sz="2800" dirty="0" err="1"/>
              <a:t>冲激函数的导数</a:t>
            </a:r>
            <a:r>
              <a:rPr sz="2800" dirty="0"/>
              <a:t>：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847" y="5979256"/>
            <a:ext cx="8696781" cy="1622845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f(t) k阶可导"/>
          <p:cNvSpPr txBox="1"/>
          <p:nvPr/>
        </p:nvSpPr>
        <p:spPr>
          <a:xfrm>
            <a:off x="10620128" y="6790678"/>
            <a:ext cx="172483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400" dirty="0"/>
              <a:t> f(t) </a:t>
            </a:r>
            <a:r>
              <a:rPr sz="2400" dirty="0" err="1"/>
              <a:t>k阶可导</a:t>
            </a:r>
            <a:endParaRPr sz="2400" dirty="0"/>
          </a:p>
        </p:txBody>
      </p:sp>
      <p:grpSp>
        <p:nvGrpSpPr>
          <p:cNvPr id="325" name="Group"/>
          <p:cNvGrpSpPr/>
          <p:nvPr/>
        </p:nvGrpSpPr>
        <p:grpSpPr>
          <a:xfrm>
            <a:off x="952500" y="7788658"/>
            <a:ext cx="9820283" cy="850663"/>
            <a:chOff x="0" y="0"/>
            <a:chExt cx="9820282" cy="850661"/>
          </a:xfrm>
        </p:grpSpPr>
        <p:pic>
          <p:nvPicPr>
            <p:cNvPr id="323" name="Image" descr="Image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5925592" y="0"/>
              <a:ext cx="3894690" cy="8506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4" name="冲激函数与阶跃函数关系："/>
            <p:cNvSpPr txBox="1"/>
            <p:nvPr/>
          </p:nvSpPr>
          <p:spPr>
            <a:xfrm>
              <a:off x="0" y="146359"/>
              <a:ext cx="4411464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/>
            </a:lstStyle>
            <a:p>
              <a:r>
                <a:rPr sz="2800" dirty="0" err="1"/>
                <a:t>冲激函数与阶跃函数关系</a:t>
              </a:r>
              <a:r>
                <a:rPr sz="2800" dirty="0"/>
                <a:t>：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2559F6-9932-734F-AC68-7D336E8DD14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20</a:t>
            </a:fld>
            <a:endParaRPr lang="en-CN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1.2.2 常用模拟信号"/>
          <p:cNvSpPr txBox="1">
            <a:spLocks noGrp="1"/>
          </p:cNvSpPr>
          <p:nvPr>
            <p:ph type="title"/>
          </p:nvPr>
        </p:nvSpPr>
        <p:spPr>
          <a:xfrm>
            <a:off x="952500" y="92208"/>
            <a:ext cx="11099800" cy="1144931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r>
              <a:t>1.2.2 常用模拟信号</a:t>
            </a:r>
          </a:p>
        </p:txBody>
      </p:sp>
      <p:sp>
        <p:nvSpPr>
          <p:cNvPr id="328" name="5、 梳状函数"/>
          <p:cNvSpPr txBox="1"/>
          <p:nvPr/>
        </p:nvSpPr>
        <p:spPr>
          <a:xfrm>
            <a:off x="1055836" y="1722332"/>
            <a:ext cx="219771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sz="2800" dirty="0"/>
              <a:t>5、 </a:t>
            </a:r>
            <a:r>
              <a:rPr sz="2800" dirty="0" err="1"/>
              <a:t>梳状函数</a:t>
            </a:r>
            <a:endParaRPr sz="2800" dirty="0"/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074" y="1494610"/>
            <a:ext cx="8288819" cy="3484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73" y="3198703"/>
            <a:ext cx="4333966" cy="10912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3" name="Group"/>
          <p:cNvGrpSpPr/>
          <p:nvPr/>
        </p:nvGrpSpPr>
        <p:grpSpPr>
          <a:xfrm>
            <a:off x="379204" y="4971521"/>
            <a:ext cx="8783286" cy="1032831"/>
            <a:chOff x="0" y="0"/>
            <a:chExt cx="8783284" cy="1032830"/>
          </a:xfrm>
        </p:grpSpPr>
        <p:pic>
          <p:nvPicPr>
            <p:cNvPr id="33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4349" y="0"/>
              <a:ext cx="5908935" cy="10328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2" name="取样函数："/>
            <p:cNvSpPr txBox="1"/>
            <p:nvPr/>
          </p:nvSpPr>
          <p:spPr>
            <a:xfrm>
              <a:off x="0" y="249675"/>
              <a:ext cx="1897955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2800" dirty="0" err="1"/>
                <a:t>取样函数</a:t>
              </a:r>
              <a:r>
                <a:rPr sz="2800" dirty="0"/>
                <a:t>：</a:t>
              </a:r>
            </a:p>
          </p:txBody>
        </p:sp>
      </p:grpSp>
      <p:pic>
        <p:nvPicPr>
          <p:cNvPr id="334" name="Image" descr="Image"/>
          <p:cNvPicPr>
            <a:picLocks noChangeAspect="1"/>
          </p:cNvPicPr>
          <p:nvPr/>
        </p:nvPicPr>
        <p:blipFill>
          <a:blip r:embed="rId5"/>
          <a:srcRect t="5450" b="51381"/>
          <a:stretch>
            <a:fillRect/>
          </a:stretch>
        </p:blipFill>
        <p:spPr>
          <a:xfrm>
            <a:off x="3014037" y="6996207"/>
            <a:ext cx="6387969" cy="1035061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梳状函数与取样函数傅立叶变换："/>
          <p:cNvSpPr txBox="1"/>
          <p:nvPr/>
        </p:nvSpPr>
        <p:spPr>
          <a:xfrm>
            <a:off x="379204" y="6270360"/>
            <a:ext cx="548868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 dirty="0" err="1"/>
              <a:t>梳状函数与取样函数傅立叶变换</a:t>
            </a:r>
            <a:r>
              <a:rPr sz="2800" dirty="0"/>
              <a:t>：</a:t>
            </a:r>
          </a:p>
        </p:txBody>
      </p:sp>
      <p:pic>
        <p:nvPicPr>
          <p:cNvPr id="336" name="Image" descr="Image"/>
          <p:cNvPicPr>
            <a:picLocks noChangeAspect="1"/>
          </p:cNvPicPr>
          <p:nvPr/>
        </p:nvPicPr>
        <p:blipFill>
          <a:blip r:embed="rId5"/>
          <a:srcRect t="55362"/>
          <a:stretch>
            <a:fillRect/>
          </a:stretch>
        </p:blipFill>
        <p:spPr>
          <a:xfrm>
            <a:off x="3013971" y="8357989"/>
            <a:ext cx="6387968" cy="107029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F73BE-E44A-E247-9AAC-1C54AD2BB6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21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1" animBg="1" advAuto="0"/>
      <p:bldP spid="330" grpId="2" animBg="1" advAuto="0"/>
      <p:bldP spid="333" grpId="3" animBg="1" advAuto="0"/>
      <p:bldP spid="334" grpId="5" animBg="1" advAuto="0"/>
      <p:bldP spid="335" grpId="4" animBg="1" advAuto="0"/>
      <p:bldP spid="336" grpId="6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内容安排"/>
          <p:cNvSpPr txBox="1">
            <a:spLocks noGrp="1"/>
          </p:cNvSpPr>
          <p:nvPr>
            <p:ph type="title"/>
          </p:nvPr>
        </p:nvSpPr>
        <p:spPr>
          <a:xfrm>
            <a:off x="952500" y="173917"/>
            <a:ext cx="11099800" cy="1027560"/>
          </a:xfrm>
          <a:prstGeom prst="rect">
            <a:avLst/>
          </a:prstGeom>
        </p:spPr>
        <p:txBody>
          <a:bodyPr/>
          <a:lstStyle>
            <a:lvl1pPr defTabSz="379729">
              <a:defRPr sz="5200"/>
            </a:lvl1pPr>
          </a:lstStyle>
          <a:p>
            <a:r>
              <a:t>内容安排</a:t>
            </a:r>
          </a:p>
        </p:txBody>
      </p:sp>
      <p:sp>
        <p:nvSpPr>
          <p:cNvPr id="339" name="第2章：离散时间信号与离散时间系统…"/>
          <p:cNvSpPr txBox="1"/>
          <p:nvPr/>
        </p:nvSpPr>
        <p:spPr>
          <a:xfrm>
            <a:off x="569871" y="2043256"/>
            <a:ext cx="6572480" cy="725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2700"/>
            </a:pPr>
            <a:r>
              <a:rPr dirty="0"/>
              <a:t>第2章：离散时间信号与离散时间系统</a:t>
            </a:r>
          </a:p>
          <a:p>
            <a:pPr algn="l">
              <a:lnSpc>
                <a:spcPct val="150000"/>
              </a:lnSpc>
              <a:defRPr sz="2700"/>
            </a:pPr>
            <a:endParaRPr dirty="0"/>
          </a:p>
          <a:p>
            <a:pPr algn="l">
              <a:lnSpc>
                <a:spcPct val="150000"/>
              </a:lnSpc>
              <a:defRPr sz="2700"/>
            </a:pPr>
            <a:r>
              <a:rPr dirty="0"/>
              <a:t>第3章：离散傅里叶变换及其快速计算方法</a:t>
            </a:r>
          </a:p>
          <a:p>
            <a:pPr algn="l">
              <a:lnSpc>
                <a:spcPct val="150000"/>
              </a:lnSpc>
              <a:defRPr sz="2700"/>
            </a:pPr>
            <a:endParaRPr dirty="0"/>
          </a:p>
          <a:p>
            <a:pPr algn="l">
              <a:lnSpc>
                <a:spcPct val="150000"/>
              </a:lnSpc>
              <a:defRPr sz="2700"/>
            </a:pPr>
            <a:r>
              <a:rPr dirty="0"/>
              <a:t>第4章：IIR数字滤波器设计和实现</a:t>
            </a:r>
          </a:p>
          <a:p>
            <a:pPr algn="l">
              <a:lnSpc>
                <a:spcPct val="150000"/>
              </a:lnSpc>
              <a:defRPr sz="2700"/>
            </a:pPr>
            <a:endParaRPr dirty="0"/>
          </a:p>
          <a:p>
            <a:pPr algn="l">
              <a:lnSpc>
                <a:spcPct val="150000"/>
              </a:lnSpc>
              <a:defRPr sz="2700"/>
            </a:pPr>
            <a:r>
              <a:rPr dirty="0"/>
              <a:t>第5章：FIR数字滤波器设计和实现</a:t>
            </a:r>
          </a:p>
          <a:p>
            <a:pPr algn="l">
              <a:lnSpc>
                <a:spcPct val="150000"/>
              </a:lnSpc>
              <a:defRPr sz="2700"/>
            </a:pPr>
            <a:endParaRPr dirty="0"/>
          </a:p>
          <a:p>
            <a:pPr algn="l">
              <a:lnSpc>
                <a:spcPct val="150000"/>
              </a:lnSpc>
              <a:defRPr sz="2700"/>
            </a:pPr>
            <a:r>
              <a:rPr dirty="0"/>
              <a:t>第6章：数字信号处理中的有限字长效应</a:t>
            </a:r>
          </a:p>
          <a:p>
            <a:pPr algn="l">
              <a:lnSpc>
                <a:spcPct val="150000"/>
              </a:lnSpc>
              <a:defRPr sz="2700"/>
            </a:pPr>
            <a:endParaRPr dirty="0"/>
          </a:p>
          <a:p>
            <a:pPr algn="l">
              <a:lnSpc>
                <a:spcPct val="150000"/>
              </a:lnSpc>
              <a:defRPr sz="2700"/>
            </a:pPr>
            <a:r>
              <a:rPr dirty="0"/>
              <a:t>第7章：多抽样率数字信号处理</a:t>
            </a:r>
          </a:p>
        </p:txBody>
      </p:sp>
      <p:sp>
        <p:nvSpPr>
          <p:cNvPr id="340" name="先修课程：信号与系统"/>
          <p:cNvSpPr txBox="1"/>
          <p:nvPr/>
        </p:nvSpPr>
        <p:spPr>
          <a:xfrm>
            <a:off x="547477" y="1495327"/>
            <a:ext cx="369331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2800" dirty="0" err="1"/>
              <a:t>先修课程：信号与系统</a:t>
            </a:r>
            <a:endParaRPr sz="2800" dirty="0"/>
          </a:p>
        </p:txBody>
      </p:sp>
      <p:sp>
        <p:nvSpPr>
          <p:cNvPr id="341" name="取样与内插，Z变换"/>
          <p:cNvSpPr txBox="1"/>
          <p:nvPr/>
        </p:nvSpPr>
        <p:spPr>
          <a:xfrm>
            <a:off x="7239814" y="2098539"/>
            <a:ext cx="306701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700">
                <a:solidFill>
                  <a:srgbClr val="0433FF"/>
                </a:solidFill>
              </a:defRPr>
            </a:lvl1pPr>
          </a:lstStyle>
          <a:p>
            <a:r>
              <a:rPr dirty="0" err="1"/>
              <a:t>取样与内插，Z变换</a:t>
            </a:r>
            <a:endParaRPr dirty="0"/>
          </a:p>
        </p:txBody>
      </p:sp>
      <p:sp>
        <p:nvSpPr>
          <p:cNvPr id="342" name="信号变换、分析、计算"/>
          <p:cNvSpPr txBox="1"/>
          <p:nvPr/>
        </p:nvSpPr>
        <p:spPr>
          <a:xfrm>
            <a:off x="7255183" y="3403036"/>
            <a:ext cx="35433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700">
                <a:solidFill>
                  <a:srgbClr val="0433FF"/>
                </a:solidFill>
              </a:defRPr>
            </a:lvl1pPr>
          </a:lstStyle>
          <a:p>
            <a:r>
              <a:rPr dirty="0" err="1"/>
              <a:t>信号变换、分析、计算</a:t>
            </a:r>
            <a:endParaRPr dirty="0"/>
          </a:p>
        </p:txBody>
      </p:sp>
      <p:sp>
        <p:nvSpPr>
          <p:cNvPr id="343" name="数字系统的设计与实现"/>
          <p:cNvSpPr txBox="1"/>
          <p:nvPr/>
        </p:nvSpPr>
        <p:spPr>
          <a:xfrm>
            <a:off x="7239814" y="5365226"/>
            <a:ext cx="35433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700">
                <a:solidFill>
                  <a:srgbClr val="0433FF"/>
                </a:solidFill>
              </a:defRPr>
            </a:lvl1pPr>
          </a:lstStyle>
          <a:p>
            <a:r>
              <a:rPr dirty="0" err="1"/>
              <a:t>数字系统的设计与实现</a:t>
            </a:r>
            <a:endParaRPr dirty="0"/>
          </a:p>
        </p:txBody>
      </p:sp>
      <p:sp>
        <p:nvSpPr>
          <p:cNvPr id="344" name="离散信号到数字信号的变换"/>
          <p:cNvSpPr txBox="1"/>
          <p:nvPr/>
        </p:nvSpPr>
        <p:spPr>
          <a:xfrm>
            <a:off x="7235243" y="7147610"/>
            <a:ext cx="42291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700">
                <a:solidFill>
                  <a:srgbClr val="0433FF"/>
                </a:solidFill>
              </a:defRPr>
            </a:lvl1pPr>
          </a:lstStyle>
          <a:p>
            <a:r>
              <a:rPr dirty="0" err="1"/>
              <a:t>离散信号到数字信号的变换</a:t>
            </a:r>
            <a:endParaRPr dirty="0"/>
          </a:p>
        </p:txBody>
      </p:sp>
      <p:sp>
        <p:nvSpPr>
          <p:cNvPr id="345" name="多采样率变换"/>
          <p:cNvSpPr txBox="1"/>
          <p:nvPr/>
        </p:nvSpPr>
        <p:spPr>
          <a:xfrm>
            <a:off x="7255183" y="8277938"/>
            <a:ext cx="217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700">
                <a:solidFill>
                  <a:srgbClr val="0433FF"/>
                </a:solidFill>
              </a:defRPr>
            </a:lvl1pPr>
          </a:lstStyle>
          <a:p>
            <a:r>
              <a:rPr dirty="0" err="1"/>
              <a:t>多采样率变换</a:t>
            </a:r>
            <a:endParaRPr dirty="0"/>
          </a:p>
        </p:txBody>
      </p:sp>
      <p:sp>
        <p:nvSpPr>
          <p:cNvPr id="346" name="Line"/>
          <p:cNvSpPr/>
          <p:nvPr/>
        </p:nvSpPr>
        <p:spPr>
          <a:xfrm>
            <a:off x="11557237" y="2390639"/>
            <a:ext cx="307331" cy="3383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171" h="21600" extrusionOk="0">
                <a:moveTo>
                  <a:pt x="0" y="0"/>
                </a:moveTo>
                <a:cubicBezTo>
                  <a:pt x="21600" y="3054"/>
                  <a:pt x="13658" y="6945"/>
                  <a:pt x="14099" y="10569"/>
                </a:cubicBezTo>
                <a:cubicBezTo>
                  <a:pt x="14557" y="14333"/>
                  <a:pt x="16717" y="18522"/>
                  <a:pt x="1645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47" name="Line"/>
          <p:cNvSpPr/>
          <p:nvPr/>
        </p:nvSpPr>
        <p:spPr>
          <a:xfrm>
            <a:off x="11557236" y="7262122"/>
            <a:ext cx="307332" cy="1741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171" h="21600" extrusionOk="0">
                <a:moveTo>
                  <a:pt x="0" y="0"/>
                </a:moveTo>
                <a:cubicBezTo>
                  <a:pt x="21600" y="3054"/>
                  <a:pt x="13658" y="6945"/>
                  <a:pt x="14099" y="10569"/>
                </a:cubicBezTo>
                <a:cubicBezTo>
                  <a:pt x="14557" y="14333"/>
                  <a:pt x="16717" y="18522"/>
                  <a:pt x="1645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48" name="针对离散时间"/>
          <p:cNvSpPr txBox="1"/>
          <p:nvPr/>
        </p:nvSpPr>
        <p:spPr>
          <a:xfrm>
            <a:off x="12197536" y="2280013"/>
            <a:ext cx="557785" cy="353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针对离散时间</a:t>
            </a:r>
          </a:p>
        </p:txBody>
      </p:sp>
      <p:sp>
        <p:nvSpPr>
          <p:cNvPr id="349" name="针对数字"/>
          <p:cNvSpPr txBox="1"/>
          <p:nvPr/>
        </p:nvSpPr>
        <p:spPr>
          <a:xfrm>
            <a:off x="12197536" y="6855509"/>
            <a:ext cx="557786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rPr dirty="0" err="1"/>
              <a:t>针对数字</a:t>
            </a:r>
            <a:endParaRPr dirty="0"/>
          </a:p>
        </p:txBody>
      </p:sp>
      <p:sp>
        <p:nvSpPr>
          <p:cNvPr id="350" name="2.5次课（包括绪论）"/>
          <p:cNvSpPr txBox="1"/>
          <p:nvPr/>
        </p:nvSpPr>
        <p:spPr>
          <a:xfrm>
            <a:off x="1864625" y="2605372"/>
            <a:ext cx="3161122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700">
                <a:solidFill>
                  <a:srgbClr val="0433FF"/>
                </a:solidFill>
              </a:defRPr>
            </a:lvl1pPr>
          </a:lstStyle>
          <a:p>
            <a:r>
              <a:rPr dirty="0"/>
              <a:t>2次课（包括绪论）</a:t>
            </a:r>
          </a:p>
        </p:txBody>
      </p:sp>
      <p:sp>
        <p:nvSpPr>
          <p:cNvPr id="351" name="2.5次课"/>
          <p:cNvSpPr txBox="1"/>
          <p:nvPr/>
        </p:nvSpPr>
        <p:spPr>
          <a:xfrm>
            <a:off x="1864625" y="3882599"/>
            <a:ext cx="987450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700">
                <a:solidFill>
                  <a:srgbClr val="0433FF"/>
                </a:solidFill>
              </a:defRPr>
            </a:lvl1pPr>
          </a:lstStyle>
          <a:p>
            <a:r>
              <a:rPr lang="en-US" altLang="zh-CN" dirty="0"/>
              <a:t>3</a:t>
            </a:r>
            <a:r>
              <a:rPr dirty="0"/>
              <a:t>次课</a:t>
            </a:r>
          </a:p>
        </p:txBody>
      </p:sp>
      <p:sp>
        <p:nvSpPr>
          <p:cNvPr id="352" name="3次课"/>
          <p:cNvSpPr txBox="1"/>
          <p:nvPr/>
        </p:nvSpPr>
        <p:spPr>
          <a:xfrm>
            <a:off x="1864625" y="5076142"/>
            <a:ext cx="9907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700">
                <a:solidFill>
                  <a:srgbClr val="0433FF"/>
                </a:solidFill>
              </a:defRPr>
            </a:lvl1pPr>
          </a:lstStyle>
          <a:p>
            <a:r>
              <a:rPr dirty="0"/>
              <a:t>3次课</a:t>
            </a:r>
          </a:p>
        </p:txBody>
      </p:sp>
      <p:sp>
        <p:nvSpPr>
          <p:cNvPr id="353" name="3次课"/>
          <p:cNvSpPr txBox="1"/>
          <p:nvPr/>
        </p:nvSpPr>
        <p:spPr>
          <a:xfrm>
            <a:off x="1864625" y="6346437"/>
            <a:ext cx="9907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700">
                <a:solidFill>
                  <a:srgbClr val="0433FF"/>
                </a:solidFill>
              </a:defRPr>
            </a:lvl1pPr>
          </a:lstStyle>
          <a:p>
            <a:r>
              <a:rPr dirty="0"/>
              <a:t>3次课</a:t>
            </a:r>
          </a:p>
        </p:txBody>
      </p:sp>
      <p:sp>
        <p:nvSpPr>
          <p:cNvPr id="354" name="2次课"/>
          <p:cNvSpPr txBox="1"/>
          <p:nvPr/>
        </p:nvSpPr>
        <p:spPr>
          <a:xfrm>
            <a:off x="1864625" y="7546169"/>
            <a:ext cx="9907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700">
                <a:solidFill>
                  <a:srgbClr val="0433FF"/>
                </a:solidFill>
              </a:defRPr>
            </a:lvl1pPr>
          </a:lstStyle>
          <a:p>
            <a:r>
              <a:rPr dirty="0"/>
              <a:t>2次课</a:t>
            </a:r>
          </a:p>
        </p:txBody>
      </p:sp>
      <p:sp>
        <p:nvSpPr>
          <p:cNvPr id="355" name="2次课"/>
          <p:cNvSpPr txBox="1"/>
          <p:nvPr/>
        </p:nvSpPr>
        <p:spPr>
          <a:xfrm>
            <a:off x="1864625" y="8809312"/>
            <a:ext cx="9907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700">
                <a:solidFill>
                  <a:srgbClr val="0433FF"/>
                </a:solidFill>
              </a:defRPr>
            </a:lvl1pPr>
          </a:lstStyle>
          <a:p>
            <a:r>
              <a:rPr dirty="0"/>
              <a:t>2次课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67808A-3FA2-1B4C-A28E-FCB4FFF5F3A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22</a:t>
            </a:fld>
            <a:endParaRPr lang="en-CN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《数字信号处理》…"/>
          <p:cNvSpPr txBox="1">
            <a:spLocks noGrp="1"/>
          </p:cNvSpPr>
          <p:nvPr>
            <p:ph type="title"/>
          </p:nvPr>
        </p:nvSpPr>
        <p:spPr>
          <a:xfrm>
            <a:off x="952499" y="2887941"/>
            <a:ext cx="11099801" cy="3621123"/>
          </a:xfrm>
          <a:prstGeom prst="rect">
            <a:avLst/>
          </a:prstGeom>
        </p:spPr>
        <p:txBody>
          <a:bodyPr/>
          <a:lstStyle/>
          <a:p>
            <a:pPr defTabSz="327152">
              <a:defRPr sz="4480"/>
            </a:pPr>
            <a:r>
              <a:rPr dirty="0"/>
              <a:t>《</a:t>
            </a:r>
            <a:r>
              <a:rPr dirty="0" err="1"/>
              <a:t>数字信号处理</a:t>
            </a:r>
            <a:r>
              <a:rPr dirty="0"/>
              <a:t>》</a:t>
            </a:r>
          </a:p>
          <a:p>
            <a:pPr defTabSz="327152">
              <a:defRPr sz="4480"/>
            </a:pPr>
            <a:endParaRPr dirty="0"/>
          </a:p>
          <a:p>
            <a:pPr defTabSz="327152">
              <a:defRPr sz="4480"/>
            </a:pPr>
            <a:r>
              <a:rPr dirty="0"/>
              <a:t>第2章 </a:t>
            </a:r>
            <a:r>
              <a:rPr dirty="0" err="1"/>
              <a:t>离散时间信号与离散时间系统</a:t>
            </a:r>
            <a:endParaRPr dirty="0"/>
          </a:p>
          <a:p>
            <a:pPr defTabSz="327152">
              <a:defRPr sz="4480"/>
            </a:pPr>
            <a:r>
              <a:rPr dirty="0"/>
              <a:t>Chapter 2 Discrete-time Signal and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0E4F6F-2718-DB46-8F2C-654D3F5AA3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23</a:t>
            </a:fld>
            <a:endParaRPr lang="en-CN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提纲"/>
          <p:cNvSpPr txBox="1"/>
          <p:nvPr/>
        </p:nvSpPr>
        <p:spPr>
          <a:xfrm>
            <a:off x="4091520" y="132202"/>
            <a:ext cx="5289755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t>提纲</a:t>
            </a:r>
          </a:p>
        </p:txBody>
      </p:sp>
      <p:sp>
        <p:nvSpPr>
          <p:cNvPr id="361" name="2.1 取样和内插…"/>
          <p:cNvSpPr txBox="1"/>
          <p:nvPr/>
        </p:nvSpPr>
        <p:spPr>
          <a:xfrm>
            <a:off x="1284529" y="1034392"/>
            <a:ext cx="10435741" cy="863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457200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Times"/>
                <a:ea typeface="Times"/>
                <a:cs typeface="Times"/>
                <a:sym typeface="Times"/>
              </a:rPr>
              <a:t>2.1 </a:t>
            </a:r>
            <a:r>
              <a:rPr dirty="0" err="1"/>
              <a:t>取样和内插</a:t>
            </a:r>
            <a:endParaRPr dirty="0"/>
          </a:p>
          <a:p>
            <a:pPr algn="l" defTabSz="457200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Times"/>
                <a:ea typeface="Times"/>
                <a:cs typeface="Times"/>
                <a:sym typeface="Times"/>
              </a:rPr>
              <a:t>2.2 </a:t>
            </a:r>
            <a:r>
              <a:rPr dirty="0" err="1"/>
              <a:t>离散时间信号</a:t>
            </a:r>
            <a:endParaRPr dirty="0"/>
          </a:p>
          <a:p>
            <a:pPr algn="l" defTabSz="457200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Times"/>
                <a:ea typeface="Times"/>
                <a:cs typeface="Times"/>
                <a:sym typeface="Times"/>
              </a:rPr>
              <a:t>2.3 </a:t>
            </a:r>
            <a:r>
              <a:rPr dirty="0" err="1"/>
              <a:t>时域离散系统的基本概念</a:t>
            </a:r>
            <a:endParaRPr dirty="0"/>
          </a:p>
          <a:p>
            <a:pPr algn="l" defTabSz="457200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Times"/>
                <a:ea typeface="Times"/>
                <a:cs typeface="Times"/>
                <a:sym typeface="Times"/>
              </a:rPr>
              <a:t>2.4 </a:t>
            </a:r>
            <a:r>
              <a:rPr dirty="0" err="1"/>
              <a:t>离散系统的差分方程描述及信号流图</a:t>
            </a:r>
            <a:endParaRPr dirty="0"/>
          </a:p>
          <a:p>
            <a:pPr algn="l" defTabSz="457200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Times"/>
                <a:ea typeface="Times"/>
                <a:cs typeface="Times"/>
                <a:sym typeface="Times"/>
              </a:rPr>
              <a:t>2.5 </a:t>
            </a:r>
            <a:r>
              <a:rPr dirty="0" err="1"/>
              <a:t>离散时间信号的傅里叶变换（DTFT</a:t>
            </a:r>
            <a:r>
              <a:rPr dirty="0"/>
              <a:t>）</a:t>
            </a:r>
          </a:p>
          <a:p>
            <a:pPr algn="l" defTabSz="457200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Times"/>
                <a:ea typeface="Times"/>
                <a:cs typeface="Times"/>
                <a:sym typeface="Times"/>
              </a:rPr>
              <a:t>2.6 </a:t>
            </a:r>
            <a:r>
              <a:rPr dirty="0" err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dirty="0" err="1"/>
              <a:t>变换的定义及收敛域</a:t>
            </a:r>
            <a:endParaRPr dirty="0"/>
          </a:p>
          <a:p>
            <a:pPr algn="l" defTabSz="457200">
              <a:lnSpc>
                <a:spcPct val="150000"/>
              </a:lnSpc>
              <a:defRPr sz="3000"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2.7 Z </a:t>
            </a:r>
            <a:r>
              <a:rPr dirty="0" err="1">
                <a:latin typeface="Helvetica"/>
                <a:ea typeface="Helvetica"/>
                <a:cs typeface="Helvetica"/>
                <a:sym typeface="Helvetica"/>
              </a:rPr>
              <a:t>反变换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  <a:p>
            <a:pPr algn="l" defTabSz="457200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Times"/>
                <a:ea typeface="Times"/>
                <a:cs typeface="Times"/>
                <a:sym typeface="Times"/>
              </a:rPr>
              <a:t>2.8 Z </a:t>
            </a:r>
            <a:r>
              <a:rPr dirty="0" err="1"/>
              <a:t>反变换的性质</a:t>
            </a:r>
            <a:endParaRPr dirty="0"/>
          </a:p>
          <a:p>
            <a:pPr algn="l" defTabSz="457200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Times"/>
                <a:ea typeface="Times"/>
                <a:cs typeface="Times"/>
                <a:sym typeface="Times"/>
              </a:rPr>
              <a:t>2.9 </a:t>
            </a:r>
            <a:r>
              <a:rPr dirty="0" err="1"/>
              <a:t>一些常用的</a:t>
            </a:r>
            <a:r>
              <a:rPr dirty="0" err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dirty="0" err="1"/>
              <a:t>变换对</a:t>
            </a:r>
            <a:endParaRPr dirty="0"/>
          </a:p>
          <a:p>
            <a:pPr algn="l" defTabSz="457200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Times"/>
                <a:ea typeface="Times"/>
                <a:cs typeface="Times"/>
                <a:sym typeface="Times"/>
              </a:rPr>
              <a:t>2.10 </a:t>
            </a:r>
            <a:r>
              <a:rPr dirty="0" err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dirty="0" err="1"/>
              <a:t>变换与拉普拉斯变换、傅里叶变换的关系</a:t>
            </a:r>
            <a:endParaRPr dirty="0"/>
          </a:p>
          <a:p>
            <a:pPr algn="l" defTabSz="457200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Times"/>
                <a:ea typeface="Times"/>
                <a:cs typeface="Times"/>
                <a:sym typeface="Times"/>
              </a:rPr>
              <a:t>2.11 </a:t>
            </a:r>
            <a:r>
              <a:rPr dirty="0" err="1"/>
              <a:t>离散系统的频域分析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0DE14-E887-C94C-A24B-60B8E3B13D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24</a:t>
            </a:fld>
            <a:endParaRPr lang="en-CN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697437"/>
            <a:ext cx="12909550" cy="1303118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2.1 取样与内插"/>
          <p:cNvSpPr txBox="1"/>
          <p:nvPr/>
        </p:nvSpPr>
        <p:spPr>
          <a:xfrm>
            <a:off x="4091520" y="-16313"/>
            <a:ext cx="5289755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t>2.1 取样与内插</a:t>
            </a:r>
          </a:p>
        </p:txBody>
      </p:sp>
      <p:sp>
        <p:nvSpPr>
          <p:cNvPr id="365" name="取样：将连续模拟信号转换为离散时间信号…"/>
          <p:cNvSpPr txBox="1"/>
          <p:nvPr/>
        </p:nvSpPr>
        <p:spPr>
          <a:xfrm>
            <a:off x="1779204" y="7595944"/>
            <a:ext cx="6924973" cy="1311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150000"/>
              </a:lnSpc>
            </a:pPr>
            <a:r>
              <a:rPr sz="2800" dirty="0" err="1"/>
              <a:t>取样：将连续模拟信号转换为离散时间信号</a:t>
            </a:r>
            <a:endParaRPr sz="2800" dirty="0"/>
          </a:p>
          <a:p>
            <a:pPr algn="l">
              <a:lnSpc>
                <a:spcPct val="150000"/>
              </a:lnSpc>
            </a:pPr>
            <a:r>
              <a:rPr sz="2800" dirty="0" err="1"/>
              <a:t>内插：将离散时间信号转换为连续模拟信号</a:t>
            </a:r>
            <a:endParaRPr sz="2800" dirty="0"/>
          </a:p>
        </p:txBody>
      </p:sp>
      <p:sp>
        <p:nvSpPr>
          <p:cNvPr id="366" name="Rectangle"/>
          <p:cNvSpPr/>
          <p:nvPr/>
        </p:nvSpPr>
        <p:spPr>
          <a:xfrm>
            <a:off x="3293630" y="2022206"/>
            <a:ext cx="1167759" cy="93492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Rectangle"/>
          <p:cNvSpPr/>
          <p:nvPr/>
        </p:nvSpPr>
        <p:spPr>
          <a:xfrm>
            <a:off x="8120298" y="1971406"/>
            <a:ext cx="1167758" cy="93492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70" name="Group"/>
          <p:cNvGrpSpPr/>
          <p:nvPr/>
        </p:nvGrpSpPr>
        <p:grpSpPr>
          <a:xfrm>
            <a:off x="1075263" y="4803691"/>
            <a:ext cx="3265984" cy="2497311"/>
            <a:chOff x="0" y="0"/>
            <a:chExt cx="3265982" cy="2497310"/>
          </a:xfrm>
        </p:grpSpPr>
        <p:pic>
          <p:nvPicPr>
            <p:cNvPr id="368" name="Image" descr="Image"/>
            <p:cNvPicPr>
              <a:picLocks noChangeAspect="1"/>
            </p:cNvPicPr>
            <p:nvPr/>
          </p:nvPicPr>
          <p:blipFill>
            <a:blip r:embed="rId3"/>
            <a:srcRect r="74886"/>
            <a:stretch>
              <a:fillRect/>
            </a:stretch>
          </p:blipFill>
          <p:spPr>
            <a:xfrm>
              <a:off x="0" y="0"/>
              <a:ext cx="3265983" cy="17274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69" name="模拟信号"/>
            <p:cNvSpPr txBox="1"/>
            <p:nvPr/>
          </p:nvSpPr>
          <p:spPr>
            <a:xfrm>
              <a:off x="940792" y="1938510"/>
              <a:ext cx="13843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/>
              </a:lvl1pPr>
            </a:lstStyle>
            <a:p>
              <a:r>
                <a:rPr dirty="0" err="1"/>
                <a:t>模拟信号</a:t>
              </a:r>
              <a:endParaRPr dirty="0"/>
            </a:p>
          </p:txBody>
        </p:sp>
      </p:grpSp>
      <p:grpSp>
        <p:nvGrpSpPr>
          <p:cNvPr id="373" name="Group"/>
          <p:cNvGrpSpPr/>
          <p:nvPr/>
        </p:nvGrpSpPr>
        <p:grpSpPr>
          <a:xfrm>
            <a:off x="8075116" y="4721141"/>
            <a:ext cx="3231222" cy="2497311"/>
            <a:chOff x="0" y="0"/>
            <a:chExt cx="3231221" cy="2497310"/>
          </a:xfrm>
        </p:grpSpPr>
        <p:sp>
          <p:nvSpPr>
            <p:cNvPr id="371" name="数字信号"/>
            <p:cNvSpPr txBox="1"/>
            <p:nvPr/>
          </p:nvSpPr>
          <p:spPr>
            <a:xfrm>
              <a:off x="924216" y="1938510"/>
              <a:ext cx="13843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/>
              </a:lvl1pPr>
            </a:lstStyle>
            <a:p>
              <a:r>
                <a:rPr dirty="0" err="1"/>
                <a:t>数字信号</a:t>
              </a:r>
              <a:endParaRPr dirty="0"/>
            </a:p>
          </p:txBody>
        </p:sp>
        <p:pic>
          <p:nvPicPr>
            <p:cNvPr id="372" name="Image" descr="Image"/>
            <p:cNvPicPr>
              <a:picLocks noChangeAspect="1"/>
            </p:cNvPicPr>
            <p:nvPr/>
          </p:nvPicPr>
          <p:blipFill>
            <a:blip r:embed="rId3"/>
            <a:srcRect l="24682" r="50471"/>
            <a:stretch>
              <a:fillRect/>
            </a:stretch>
          </p:blipFill>
          <p:spPr>
            <a:xfrm>
              <a:off x="0" y="0"/>
              <a:ext cx="3231222" cy="172745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grpSp>
        <p:nvGrpSpPr>
          <p:cNvPr id="376" name="Group"/>
          <p:cNvGrpSpPr/>
          <p:nvPr/>
        </p:nvGrpSpPr>
        <p:grpSpPr>
          <a:xfrm>
            <a:off x="4535644" y="4488547"/>
            <a:ext cx="3231223" cy="613482"/>
            <a:chOff x="0" y="12153"/>
            <a:chExt cx="3231222" cy="613481"/>
          </a:xfrm>
        </p:grpSpPr>
        <p:sp>
          <p:nvSpPr>
            <p:cNvPr id="374" name="Line"/>
            <p:cNvSpPr/>
            <p:nvPr/>
          </p:nvSpPr>
          <p:spPr>
            <a:xfrm>
              <a:off x="0" y="625633"/>
              <a:ext cx="323122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2800"/>
            </a:p>
          </p:txBody>
        </p:sp>
        <p:sp>
          <p:nvSpPr>
            <p:cNvPr id="375" name="取样/量化"/>
            <p:cNvSpPr txBox="1"/>
            <p:nvPr/>
          </p:nvSpPr>
          <p:spPr>
            <a:xfrm>
              <a:off x="637436" y="12153"/>
              <a:ext cx="1638268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2800" dirty="0" err="1"/>
                <a:t>取样</a:t>
              </a:r>
              <a:r>
                <a:rPr sz="2800" dirty="0"/>
                <a:t>/</a:t>
              </a:r>
              <a:r>
                <a:rPr sz="2800" dirty="0" err="1"/>
                <a:t>量化</a:t>
              </a:r>
              <a:endParaRPr sz="2800" dirty="0"/>
            </a:p>
          </p:txBody>
        </p:sp>
      </p:grpSp>
      <p:grpSp>
        <p:nvGrpSpPr>
          <p:cNvPr id="379" name="Group"/>
          <p:cNvGrpSpPr/>
          <p:nvPr/>
        </p:nvGrpSpPr>
        <p:grpSpPr>
          <a:xfrm>
            <a:off x="4592570" y="5486360"/>
            <a:ext cx="3231223" cy="533479"/>
            <a:chOff x="0" y="12153"/>
            <a:chExt cx="3231222" cy="533478"/>
          </a:xfrm>
        </p:grpSpPr>
        <p:sp>
          <p:nvSpPr>
            <p:cNvPr id="377" name="Line"/>
            <p:cNvSpPr/>
            <p:nvPr/>
          </p:nvSpPr>
          <p:spPr>
            <a:xfrm>
              <a:off x="0" y="544007"/>
              <a:ext cx="323122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2800"/>
            </a:p>
          </p:txBody>
        </p:sp>
        <p:sp>
          <p:nvSpPr>
            <p:cNvPr id="378" name="内插"/>
            <p:cNvSpPr txBox="1"/>
            <p:nvPr/>
          </p:nvSpPr>
          <p:spPr>
            <a:xfrm>
              <a:off x="1101260" y="12153"/>
              <a:ext cx="820738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2800" dirty="0" err="1"/>
                <a:t>内插</a:t>
              </a:r>
              <a:endParaRPr sz="28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DF549-BE73-C045-ACF8-3A4D9B17D5B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25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7" build="p" bldLvl="5" animBg="1" advAuto="0"/>
      <p:bldP spid="366" grpId="3" animBg="1" advAuto="0"/>
      <p:bldP spid="367" grpId="6" animBg="1" advAuto="0"/>
      <p:bldP spid="370" grpId="1" animBg="1" advAuto="0"/>
      <p:bldP spid="373" grpId="4" animBg="1" advAuto="0"/>
      <p:bldP spid="376" grpId="2" animBg="1" advAuto="0"/>
      <p:bldP spid="379" grpId="5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9A581E-C977-2540-8A73-BF37B39C354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26</a:t>
            </a:fld>
            <a:endParaRPr lang="en-CN"/>
          </a:p>
        </p:txBody>
      </p:sp>
      <p:sp>
        <p:nvSpPr>
          <p:cNvPr id="4" name="2.1 取样与内插">
            <a:extLst>
              <a:ext uri="{FF2B5EF4-FFF2-40B4-BE49-F238E27FC236}">
                <a16:creationId xmlns:a16="http://schemas.microsoft.com/office/drawing/2014/main" id="{68259FD7-6214-764E-B372-12995A5EABDE}"/>
              </a:ext>
            </a:extLst>
          </p:cNvPr>
          <p:cNvSpPr txBox="1"/>
          <p:nvPr/>
        </p:nvSpPr>
        <p:spPr>
          <a:xfrm>
            <a:off x="4091520" y="-16313"/>
            <a:ext cx="5289755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t>2.1 取样与内插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BF435-9AC1-ED42-930B-B4AE83F91B2A}"/>
              </a:ext>
            </a:extLst>
          </p:cNvPr>
          <p:cNvSpPr txBox="1"/>
          <p:nvPr/>
        </p:nvSpPr>
        <p:spPr>
          <a:xfrm>
            <a:off x="1193369" y="2061275"/>
            <a:ext cx="10647336" cy="370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基本问题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3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CN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如何取样</a:t>
            </a:r>
            <a:r>
              <a:rPr lang="zh-CN" altLang="en-US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？</a:t>
            </a:r>
            <a:endParaRPr lang="en-US" altLang="zh-CN" sz="3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CN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取样后信息是否丢失</a:t>
            </a:r>
            <a:r>
              <a:rPr lang="zh-CN" altLang="en-US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？</a:t>
            </a:r>
            <a:endParaRPr lang="en-US" altLang="zh-CN" sz="3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如何恢复？</a:t>
            </a:r>
            <a:endParaRPr lang="en-CN" sz="3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411993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2.1 取样与内插"/>
          <p:cNvSpPr txBox="1"/>
          <p:nvPr/>
        </p:nvSpPr>
        <p:spPr>
          <a:xfrm>
            <a:off x="4091520" y="-16313"/>
            <a:ext cx="5289755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t>2.1 取样与内插</a:t>
            </a:r>
          </a:p>
        </p:txBody>
      </p:sp>
      <p:pic>
        <p:nvPicPr>
          <p:cNvPr id="3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8" y="1141466"/>
            <a:ext cx="5289755" cy="556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061" y="991317"/>
            <a:ext cx="6978687" cy="2358868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取样函数："/>
          <p:cNvSpPr txBox="1"/>
          <p:nvPr/>
        </p:nvSpPr>
        <p:spPr>
          <a:xfrm>
            <a:off x="5302250" y="3506914"/>
            <a:ext cx="189795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sz="2800" dirty="0" err="1"/>
              <a:t>取样函数</a:t>
            </a:r>
            <a:r>
              <a:rPr sz="2800" dirty="0"/>
              <a:t>：</a:t>
            </a:r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052" y="3410518"/>
            <a:ext cx="5195269" cy="800101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时域分析："/>
          <p:cNvSpPr txBox="1"/>
          <p:nvPr/>
        </p:nvSpPr>
        <p:spPr>
          <a:xfrm>
            <a:off x="5302250" y="4386770"/>
            <a:ext cx="189795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 dirty="0" err="1"/>
              <a:t>时域分析</a:t>
            </a:r>
            <a:r>
              <a:rPr sz="2800" dirty="0"/>
              <a:t>：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291" y="4285490"/>
            <a:ext cx="3142153" cy="736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9334" y="5002988"/>
            <a:ext cx="3550924" cy="947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2473" y="5956834"/>
            <a:ext cx="3809247" cy="947188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频域："/>
          <p:cNvSpPr txBox="1"/>
          <p:nvPr/>
        </p:nvSpPr>
        <p:spPr>
          <a:xfrm>
            <a:off x="115875" y="7079824"/>
            <a:ext cx="117981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/>
              <a:t>频域：</a:t>
            </a:r>
          </a:p>
        </p:txBody>
      </p:sp>
      <p:pic>
        <p:nvPicPr>
          <p:cNvPr id="391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978" y="7024979"/>
            <a:ext cx="3024512" cy="665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1453" y="7037416"/>
            <a:ext cx="2915928" cy="764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64881" y="8132134"/>
            <a:ext cx="5039830" cy="154221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94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0888" y="7835142"/>
            <a:ext cx="3024512" cy="96171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AEDBB5-AD72-224C-A4D5-32A4BF7B18A8}"/>
              </a:ext>
            </a:extLst>
          </p:cNvPr>
          <p:cNvSpPr txBox="1"/>
          <p:nvPr/>
        </p:nvSpPr>
        <p:spPr>
          <a:xfrm>
            <a:off x="-5272257" y="-2452063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3699D-B512-064F-9D00-BD976E5A00EE}"/>
              </a:ext>
            </a:extLst>
          </p:cNvPr>
          <p:cNvSpPr txBox="1"/>
          <p:nvPr/>
        </p:nvSpPr>
        <p:spPr>
          <a:xfrm>
            <a:off x="-8605393" y="-4782308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C422D-648D-0C4E-A6CF-B6710415CDA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27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1" animBg="1" advAuto="0"/>
      <p:bldP spid="383" grpId="2" animBg="1" advAuto="0"/>
      <p:bldP spid="384" grpId="3" animBg="1" advAuto="0"/>
      <p:bldP spid="385" grpId="4" animBg="1" advAuto="0"/>
      <p:bldP spid="386" grpId="5" animBg="1" advAuto="0"/>
      <p:bldP spid="387" grpId="6" animBg="1" advAuto="0"/>
      <p:bldP spid="388" grpId="7" animBg="1" advAuto="0"/>
      <p:bldP spid="389" grpId="8" animBg="1" advAuto="0"/>
      <p:bldP spid="390" grpId="9" animBg="1" advAuto="0"/>
      <p:bldP spid="391" grpId="10" animBg="1" advAuto="0"/>
      <p:bldP spid="392" grpId="11" animBg="1" advAuto="0"/>
      <p:bldP spid="393" grpId="12" animBg="1" advAuto="0"/>
      <p:bldP spid="394" grpId="13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2.1 取样与内插"/>
          <p:cNvSpPr txBox="1"/>
          <p:nvPr/>
        </p:nvSpPr>
        <p:spPr>
          <a:xfrm>
            <a:off x="4091520" y="-16313"/>
            <a:ext cx="5289755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t>2.1 取样与内插</a:t>
            </a:r>
          </a:p>
        </p:txBody>
      </p:sp>
      <p:grpSp>
        <p:nvGrpSpPr>
          <p:cNvPr id="401" name="Group"/>
          <p:cNvGrpSpPr/>
          <p:nvPr/>
        </p:nvGrpSpPr>
        <p:grpSpPr>
          <a:xfrm>
            <a:off x="101631" y="1173274"/>
            <a:ext cx="10522984" cy="961713"/>
            <a:chOff x="-1" y="0"/>
            <a:chExt cx="10522982" cy="961712"/>
          </a:xfrm>
        </p:grpSpPr>
        <p:sp>
          <p:nvSpPr>
            <p:cNvPr id="397" name="频域："/>
            <p:cNvSpPr txBox="1"/>
            <p:nvPr/>
          </p:nvSpPr>
          <p:spPr>
            <a:xfrm>
              <a:off x="-1" y="140784"/>
              <a:ext cx="1179810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2800" dirty="0" err="1"/>
                <a:t>频域</a:t>
              </a:r>
              <a:r>
                <a:rPr sz="2800" dirty="0"/>
                <a:t>：</a:t>
              </a:r>
            </a:p>
          </p:txBody>
        </p:sp>
        <p:pic>
          <p:nvPicPr>
            <p:cNvPr id="39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4102" y="85939"/>
              <a:ext cx="3024513" cy="665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5578" y="98376"/>
              <a:ext cx="2915927" cy="7649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8469" y="0"/>
              <a:ext cx="3024512" cy="961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2" name="Image" descr="Image"/>
          <p:cNvPicPr>
            <a:picLocks noChangeAspect="1"/>
          </p:cNvPicPr>
          <p:nvPr/>
        </p:nvPicPr>
        <p:blipFill>
          <a:blip r:embed="rId5"/>
          <a:srcRect l="54047"/>
          <a:stretch>
            <a:fillRect/>
          </a:stretch>
        </p:blipFill>
        <p:spPr>
          <a:xfrm>
            <a:off x="6753396" y="2696922"/>
            <a:ext cx="4208306" cy="2095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" descr="Image"/>
          <p:cNvPicPr>
            <a:picLocks noChangeAspect="1"/>
          </p:cNvPicPr>
          <p:nvPr/>
        </p:nvPicPr>
        <p:blipFill>
          <a:blip r:embed="rId6"/>
          <a:srcRect l="4670" r="60170"/>
          <a:stretch>
            <a:fillRect/>
          </a:stretch>
        </p:blipFill>
        <p:spPr>
          <a:xfrm>
            <a:off x="1414884" y="2639970"/>
            <a:ext cx="3701719" cy="2208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098" y="6641659"/>
            <a:ext cx="4998903" cy="2013681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Line"/>
          <p:cNvSpPr/>
          <p:nvPr/>
        </p:nvSpPr>
        <p:spPr>
          <a:xfrm>
            <a:off x="5934966" y="4741721"/>
            <a:ext cx="1" cy="1440823"/>
          </a:xfrm>
          <a:prstGeom prst="line">
            <a:avLst/>
          </a:prstGeom>
          <a:ln w="508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410" name="Group"/>
          <p:cNvGrpSpPr/>
          <p:nvPr/>
        </p:nvGrpSpPr>
        <p:grpSpPr>
          <a:xfrm>
            <a:off x="5673692" y="3553230"/>
            <a:ext cx="657054" cy="640475"/>
            <a:chOff x="0" y="0"/>
            <a:chExt cx="657053" cy="640473"/>
          </a:xfrm>
        </p:grpSpPr>
        <p:sp>
          <p:nvSpPr>
            <p:cNvPr id="406" name="Circle"/>
            <p:cNvSpPr/>
            <p:nvPr/>
          </p:nvSpPr>
          <p:spPr>
            <a:xfrm>
              <a:off x="16660" y="0"/>
              <a:ext cx="640394" cy="640474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b">
              <a:noAutofit/>
            </a:bodyPr>
            <a:lstStyle/>
            <a:p>
              <a:pPr algn="l">
                <a:defRPr sz="6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7" name="Line"/>
            <p:cNvSpPr/>
            <p:nvPr/>
          </p:nvSpPr>
          <p:spPr>
            <a:xfrm flipV="1">
              <a:off x="139082" y="122462"/>
              <a:ext cx="420950" cy="4209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08" name="Line"/>
            <p:cNvSpPr/>
            <p:nvPr/>
          </p:nvSpPr>
          <p:spPr>
            <a:xfrm>
              <a:off x="0" y="350918"/>
              <a:ext cx="65596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09" name="Line"/>
            <p:cNvSpPr/>
            <p:nvPr/>
          </p:nvSpPr>
          <p:spPr>
            <a:xfrm>
              <a:off x="203222" y="55034"/>
              <a:ext cx="267270" cy="5409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411" name="频谱周期延拓"/>
          <p:cNvSpPr txBox="1"/>
          <p:nvPr/>
        </p:nvSpPr>
        <p:spPr>
          <a:xfrm>
            <a:off x="307664" y="5576013"/>
            <a:ext cx="225702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 dirty="0" err="1"/>
              <a:t>频谱周期延拓</a:t>
            </a:r>
            <a:endParaRPr sz="2800" dirty="0"/>
          </a:p>
        </p:txBody>
      </p:sp>
      <p:sp>
        <p:nvSpPr>
          <p:cNvPr id="412" name="周期："/>
          <p:cNvSpPr txBox="1"/>
          <p:nvPr/>
        </p:nvSpPr>
        <p:spPr>
          <a:xfrm>
            <a:off x="307664" y="6310575"/>
            <a:ext cx="117981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2800"/>
              <a:t>周期：</a:t>
            </a:r>
          </a:p>
        </p:txBody>
      </p:sp>
      <p:sp>
        <p:nvSpPr>
          <p:cNvPr id="413" name="幅度："/>
          <p:cNvSpPr txBox="1"/>
          <p:nvPr/>
        </p:nvSpPr>
        <p:spPr>
          <a:xfrm>
            <a:off x="307664" y="7045137"/>
            <a:ext cx="117981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2800"/>
              <a:t>幅度：</a:t>
            </a:r>
          </a:p>
        </p:txBody>
      </p:sp>
      <p:pic>
        <p:nvPicPr>
          <p:cNvPr id="41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8322" y="6260610"/>
            <a:ext cx="1193926" cy="699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5682" y="6929397"/>
            <a:ext cx="392492" cy="764958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奈奎斯特采样定理："/>
          <p:cNvSpPr txBox="1"/>
          <p:nvPr/>
        </p:nvSpPr>
        <p:spPr>
          <a:xfrm>
            <a:off x="8120216" y="5087381"/>
            <a:ext cx="333424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/>
              <a:t>奈奎斯特采样定理：</a:t>
            </a:r>
          </a:p>
        </p:txBody>
      </p:sp>
      <p:pic>
        <p:nvPicPr>
          <p:cNvPr id="417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0032" y="6059707"/>
            <a:ext cx="234950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采样频率大于两倍信号最高频率"/>
          <p:cNvSpPr txBox="1"/>
          <p:nvPr/>
        </p:nvSpPr>
        <p:spPr>
          <a:xfrm>
            <a:off x="7600103" y="6892801"/>
            <a:ext cx="521193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r>
              <a:rPr sz="2800" dirty="0" err="1"/>
              <a:t>采样频率大于两倍信号最高频率</a:t>
            </a:r>
            <a:endParaRPr sz="2800" dirty="0"/>
          </a:p>
        </p:txBody>
      </p:sp>
      <p:sp>
        <p:nvSpPr>
          <p:cNvPr id="419" name="是否可以相等？"/>
          <p:cNvSpPr txBox="1"/>
          <p:nvPr/>
        </p:nvSpPr>
        <p:spPr>
          <a:xfrm>
            <a:off x="9381275" y="816917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 dirty="0" err="1"/>
              <a:t>是否可以相等</a:t>
            </a:r>
            <a:r>
              <a:rPr sz="2800" dirty="0"/>
              <a:t>？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A06AF-DB4F-044D-8311-C37F6CA7E6A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28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2" animBg="1" advAuto="0"/>
      <p:bldP spid="403" grpId="1" animBg="1" advAuto="0"/>
      <p:bldP spid="404" grpId="5" animBg="1" advAuto="0"/>
      <p:bldP spid="405" grpId="4" animBg="1" advAuto="0"/>
      <p:bldP spid="410" grpId="3" animBg="1" advAuto="0"/>
      <p:bldP spid="411" grpId="6" animBg="1" advAuto="0"/>
      <p:bldP spid="412" grpId="7" animBg="1" advAuto="0"/>
      <p:bldP spid="413" grpId="9" animBg="1" advAuto="0"/>
      <p:bldP spid="414" grpId="8" animBg="1" advAuto="0"/>
      <p:bldP spid="415" grpId="10" animBg="1" advAuto="0"/>
      <p:bldP spid="416" grpId="11" animBg="1" advAuto="0"/>
      <p:bldP spid="417" grpId="12" animBg="1" advAuto="0"/>
      <p:bldP spid="418" grpId="13" animBg="1" advAuto="0"/>
      <p:bldP spid="419" grpId="14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E44B2-4F57-6941-AB06-66AB20C50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r>
              <a:rPr kumimoji="1" lang="zh-CN" altLang="en-US" dirty="0"/>
              <a:t>信号混叠例子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8D5A345-CFC3-DC4A-8058-75824D12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29</a:t>
            </a:fld>
            <a:endParaRPr lang="en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E1D64B-2526-F648-84B0-5D8C5FCEA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3010747"/>
            <a:ext cx="9296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1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第一章 绪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第一章 绪论</a:t>
            </a:r>
          </a:p>
        </p:txBody>
      </p:sp>
      <p:sp>
        <p:nvSpPr>
          <p:cNvPr id="133" name="名词和基本概念…"/>
          <p:cNvSpPr txBox="1">
            <a:spLocks noGrp="1"/>
          </p:cNvSpPr>
          <p:nvPr>
            <p:ph type="body" idx="1"/>
          </p:nvPr>
        </p:nvSpPr>
        <p:spPr>
          <a:xfrm>
            <a:off x="1115878" y="2400979"/>
            <a:ext cx="10538847" cy="370535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名词和基本概念</a:t>
            </a:r>
            <a:endParaRPr dirty="0"/>
          </a:p>
          <a:p>
            <a:r>
              <a:rPr dirty="0" err="1"/>
              <a:t>数学预备知识</a:t>
            </a:r>
            <a:endParaRPr dirty="0"/>
          </a:p>
          <a:p>
            <a:r>
              <a:rPr dirty="0" err="1"/>
              <a:t>课程内容安排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498184-1ADB-9E4B-A29A-D072E9C576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3</a:t>
            </a:fld>
            <a:endParaRPr lang="en-CN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2.1 取样与内插"/>
          <p:cNvSpPr txBox="1"/>
          <p:nvPr/>
        </p:nvSpPr>
        <p:spPr>
          <a:xfrm>
            <a:off x="4091520" y="-16313"/>
            <a:ext cx="5289755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t>2.1 取样与内插</a:t>
            </a:r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04" y="1117430"/>
            <a:ext cx="3417475" cy="2083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172" y="993723"/>
            <a:ext cx="2960116" cy="2506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981" y="1100995"/>
            <a:ext cx="3558820" cy="1795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37" y="3355194"/>
            <a:ext cx="3932700" cy="2159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98" y="5474709"/>
            <a:ext cx="3425105" cy="2238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3887" y="5551897"/>
            <a:ext cx="3340878" cy="2083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7567" y="6219717"/>
            <a:ext cx="2960116" cy="1202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Image" descr="Image"/>
          <p:cNvPicPr>
            <a:picLocks noChangeAspect="1"/>
          </p:cNvPicPr>
          <p:nvPr/>
        </p:nvPicPr>
        <p:blipFill>
          <a:blip r:embed="rId9"/>
          <a:srcRect b="6773"/>
          <a:stretch>
            <a:fillRect/>
          </a:stretch>
        </p:blipFill>
        <p:spPr>
          <a:xfrm>
            <a:off x="4183820" y="8206237"/>
            <a:ext cx="4010803" cy="15491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2" name="Group"/>
          <p:cNvGrpSpPr/>
          <p:nvPr/>
        </p:nvGrpSpPr>
        <p:grpSpPr>
          <a:xfrm>
            <a:off x="9959810" y="3370298"/>
            <a:ext cx="809032" cy="2133601"/>
            <a:chOff x="0" y="-258381"/>
            <a:chExt cx="809030" cy="2133600"/>
          </a:xfrm>
        </p:grpSpPr>
        <p:sp>
          <p:nvSpPr>
            <p:cNvPr id="430" name="Line"/>
            <p:cNvSpPr/>
            <p:nvPr/>
          </p:nvSpPr>
          <p:spPr>
            <a:xfrm flipH="1">
              <a:off x="-1" y="58725"/>
              <a:ext cx="2" cy="1616839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1" name="傅里叶变换"/>
            <p:cNvSpPr txBox="1"/>
            <p:nvPr/>
          </p:nvSpPr>
          <p:spPr>
            <a:xfrm>
              <a:off x="331093" y="-258382"/>
              <a:ext cx="477938" cy="213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300"/>
              </a:lvl1pPr>
            </a:lstStyle>
            <a:p>
              <a:r>
                <a:t>傅里叶变换</a:t>
              </a:r>
            </a:p>
          </p:txBody>
        </p:sp>
      </p:grpSp>
      <p:grpSp>
        <p:nvGrpSpPr>
          <p:cNvPr id="435" name="Group"/>
          <p:cNvGrpSpPr/>
          <p:nvPr/>
        </p:nvGrpSpPr>
        <p:grpSpPr>
          <a:xfrm>
            <a:off x="1609050" y="3399661"/>
            <a:ext cx="728112" cy="2133601"/>
            <a:chOff x="0" y="-258381"/>
            <a:chExt cx="728111" cy="2133600"/>
          </a:xfrm>
        </p:grpSpPr>
        <p:sp>
          <p:nvSpPr>
            <p:cNvPr id="433" name="Line"/>
            <p:cNvSpPr/>
            <p:nvPr/>
          </p:nvSpPr>
          <p:spPr>
            <a:xfrm flipH="1">
              <a:off x="728111" y="146801"/>
              <a:ext cx="1" cy="1323236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4" name="傅里叶变换"/>
            <p:cNvSpPr txBox="1"/>
            <p:nvPr/>
          </p:nvSpPr>
          <p:spPr>
            <a:xfrm>
              <a:off x="0" y="-258382"/>
              <a:ext cx="477937" cy="213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300"/>
              </a:lvl1pPr>
            </a:lstStyle>
            <a:p>
              <a:r>
                <a:t>傅里叶变换</a:t>
              </a:r>
            </a:p>
          </p:txBody>
        </p:sp>
      </p:grpSp>
      <p:sp>
        <p:nvSpPr>
          <p:cNvPr id="436" name="时域"/>
          <p:cNvSpPr txBox="1"/>
          <p:nvPr/>
        </p:nvSpPr>
        <p:spPr>
          <a:xfrm>
            <a:off x="25930" y="4874578"/>
            <a:ext cx="7747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时域</a:t>
            </a:r>
          </a:p>
        </p:txBody>
      </p:sp>
      <p:sp>
        <p:nvSpPr>
          <p:cNvPr id="437" name="Line"/>
          <p:cNvSpPr/>
          <p:nvPr/>
        </p:nvSpPr>
        <p:spPr>
          <a:xfrm>
            <a:off x="11944" y="5457794"/>
            <a:ext cx="12980912" cy="1"/>
          </a:xfrm>
          <a:prstGeom prst="line">
            <a:avLst/>
          </a:prstGeom>
          <a:ln w="50800">
            <a:solidFill>
              <a:schemeClr val="accent2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8" name="频域"/>
          <p:cNvSpPr txBox="1"/>
          <p:nvPr/>
        </p:nvSpPr>
        <p:spPr>
          <a:xfrm>
            <a:off x="25930" y="5434502"/>
            <a:ext cx="7747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频域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B5844-B160-5345-8B70-6F84FA40505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30</a:t>
            </a:fld>
            <a:endParaRPr lang="en-CN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2.1 取样与内插"/>
          <p:cNvSpPr txBox="1"/>
          <p:nvPr/>
        </p:nvSpPr>
        <p:spPr>
          <a:xfrm>
            <a:off x="4091520" y="-16313"/>
            <a:ext cx="5289755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t>2.1 取样与内插</a:t>
            </a:r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94" y="1286300"/>
            <a:ext cx="5811657" cy="2341078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如何从取样信号中恢复模拟信号？"/>
          <p:cNvSpPr txBox="1"/>
          <p:nvPr/>
        </p:nvSpPr>
        <p:spPr>
          <a:xfrm>
            <a:off x="8473600" y="1897378"/>
            <a:ext cx="393813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120000"/>
              </a:lnSpc>
              <a:defRPr sz="2900"/>
            </a:lvl1pPr>
          </a:lstStyle>
          <a:p>
            <a:r>
              <a:t>如何从取样信号中恢复模拟信号？</a:t>
            </a:r>
          </a:p>
        </p:txBody>
      </p:sp>
      <p:grpSp>
        <p:nvGrpSpPr>
          <p:cNvPr id="446" name="Group"/>
          <p:cNvGrpSpPr/>
          <p:nvPr/>
        </p:nvGrpSpPr>
        <p:grpSpPr>
          <a:xfrm>
            <a:off x="2465053" y="1821839"/>
            <a:ext cx="1489839" cy="1270001"/>
            <a:chOff x="0" y="0"/>
            <a:chExt cx="1489837" cy="1270000"/>
          </a:xfrm>
        </p:grpSpPr>
        <p:sp>
          <p:nvSpPr>
            <p:cNvPr id="443" name="Line"/>
            <p:cNvSpPr/>
            <p:nvPr/>
          </p:nvSpPr>
          <p:spPr>
            <a:xfrm flipV="1">
              <a:off x="-1" y="0"/>
              <a:ext cx="2" cy="1270000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4" name="Line"/>
            <p:cNvSpPr/>
            <p:nvPr/>
          </p:nvSpPr>
          <p:spPr>
            <a:xfrm flipV="1">
              <a:off x="1489837" y="0"/>
              <a:ext cx="1" cy="1270000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5" name="Line"/>
            <p:cNvSpPr/>
            <p:nvPr/>
          </p:nvSpPr>
          <p:spPr>
            <a:xfrm>
              <a:off x="0" y="8762"/>
              <a:ext cx="148874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44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91" y="3926690"/>
            <a:ext cx="7874902" cy="2542886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Rectangle"/>
          <p:cNvSpPr/>
          <p:nvPr/>
        </p:nvSpPr>
        <p:spPr>
          <a:xfrm>
            <a:off x="6612182" y="3978248"/>
            <a:ext cx="355705" cy="919115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53" name="Group"/>
          <p:cNvGrpSpPr/>
          <p:nvPr/>
        </p:nvGrpSpPr>
        <p:grpSpPr>
          <a:xfrm>
            <a:off x="9310250" y="3314891"/>
            <a:ext cx="3472571" cy="4134824"/>
            <a:chOff x="0" y="0"/>
            <a:chExt cx="3472569" cy="4134822"/>
          </a:xfrm>
        </p:grpSpPr>
        <p:pic>
          <p:nvPicPr>
            <p:cNvPr id="449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03" y="36989"/>
              <a:ext cx="3350950" cy="9837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056" y="1355114"/>
              <a:ext cx="2762436" cy="16574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1" name="理想低通滤波器"/>
            <p:cNvSpPr txBox="1"/>
            <p:nvPr/>
          </p:nvSpPr>
          <p:spPr>
            <a:xfrm>
              <a:off x="635973" y="3522784"/>
              <a:ext cx="251460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r>
                <a:t>理想低通滤波器</a:t>
              </a:r>
            </a:p>
          </p:txBody>
        </p:sp>
        <p:sp>
          <p:nvSpPr>
            <p:cNvPr id="452" name="Rectangle"/>
            <p:cNvSpPr/>
            <p:nvPr/>
          </p:nvSpPr>
          <p:spPr>
            <a:xfrm>
              <a:off x="0" y="0"/>
              <a:ext cx="3472570" cy="413482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5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687" y="1432583"/>
            <a:ext cx="3354694" cy="462234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频域分析："/>
          <p:cNvSpPr txBox="1"/>
          <p:nvPr/>
        </p:nvSpPr>
        <p:spPr>
          <a:xfrm>
            <a:off x="77218" y="6798330"/>
            <a:ext cx="189795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 dirty="0" err="1"/>
              <a:t>频域分析</a:t>
            </a:r>
            <a:r>
              <a:rPr sz="2800" dirty="0"/>
              <a:t>：</a:t>
            </a:r>
          </a:p>
        </p:txBody>
      </p:sp>
      <p:pic>
        <p:nvPicPr>
          <p:cNvPr id="45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4299" y="6816663"/>
            <a:ext cx="3209330" cy="49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313" y="7342527"/>
            <a:ext cx="4829049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4112" y="8272668"/>
            <a:ext cx="1749705" cy="699110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内插："/>
          <p:cNvSpPr txBox="1"/>
          <p:nvPr/>
        </p:nvSpPr>
        <p:spPr>
          <a:xfrm>
            <a:off x="313180" y="1130221"/>
            <a:ext cx="117981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 dirty="0" err="1"/>
              <a:t>内插</a:t>
            </a:r>
            <a:r>
              <a:rPr sz="2800" dirty="0"/>
              <a:t>：</a:t>
            </a:r>
          </a:p>
        </p:txBody>
      </p:sp>
      <p:pic>
        <p:nvPicPr>
          <p:cNvPr id="460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2990" y="-4869"/>
            <a:ext cx="2312576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03C6C-1F58-6946-8B6B-6ED3E7D1C8B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31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1" animBg="1" advAuto="0"/>
      <p:bldP spid="442" grpId="3" animBg="1" advAuto="0"/>
      <p:bldP spid="446" grpId="4" animBg="1" advAuto="0"/>
      <p:bldP spid="447" grpId="6" animBg="1" advAuto="0"/>
      <p:bldP spid="448" grpId="7" animBg="1" advAuto="0"/>
      <p:bldP spid="453" grpId="12" animBg="1" advAuto="0"/>
      <p:bldP spid="454" grpId="5" animBg="1" advAuto="0"/>
      <p:bldP spid="455" grpId="8" animBg="1" advAuto="0"/>
      <p:bldP spid="456" grpId="9" animBg="1" advAuto="0"/>
      <p:bldP spid="457" grpId="10" animBg="1" advAuto="0"/>
      <p:bldP spid="458" grpId="11" animBg="1" advAuto="0"/>
      <p:bldP spid="460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2.1 取样与内插"/>
          <p:cNvSpPr txBox="1"/>
          <p:nvPr/>
        </p:nvSpPr>
        <p:spPr>
          <a:xfrm>
            <a:off x="4091520" y="-16313"/>
            <a:ext cx="5289755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t>2.1 取样与内插</a:t>
            </a:r>
          </a:p>
        </p:txBody>
      </p:sp>
      <p:pic>
        <p:nvPicPr>
          <p:cNvPr id="4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00" y="2809501"/>
            <a:ext cx="5417438" cy="782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53" y="3704665"/>
            <a:ext cx="7411433" cy="7358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16" y="1845683"/>
            <a:ext cx="3019350" cy="581266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时域分析："/>
          <p:cNvSpPr txBox="1"/>
          <p:nvPr/>
        </p:nvSpPr>
        <p:spPr>
          <a:xfrm>
            <a:off x="347245" y="1159001"/>
            <a:ext cx="189795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 dirty="0" err="1"/>
              <a:t>时域分析</a:t>
            </a:r>
            <a:r>
              <a:rPr sz="2800" dirty="0"/>
              <a:t>：</a:t>
            </a:r>
          </a:p>
        </p:txBody>
      </p:sp>
      <p:pic>
        <p:nvPicPr>
          <p:cNvPr id="46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64" y="5066484"/>
            <a:ext cx="6603759" cy="836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Image" descr="Image"/>
          <p:cNvPicPr>
            <a:picLocks noChangeAspect="1"/>
          </p:cNvPicPr>
          <p:nvPr/>
        </p:nvPicPr>
        <p:blipFill>
          <a:blip r:embed="rId6"/>
          <a:srcRect r="22951"/>
          <a:stretch>
            <a:fillRect/>
          </a:stretch>
        </p:blipFill>
        <p:spPr>
          <a:xfrm>
            <a:off x="1058159" y="6000369"/>
            <a:ext cx="4847896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Image" descr="Image"/>
          <p:cNvPicPr>
            <a:picLocks noChangeAspect="1"/>
          </p:cNvPicPr>
          <p:nvPr/>
        </p:nvPicPr>
        <p:blipFill>
          <a:blip r:embed="rId6"/>
          <a:srcRect l="77183"/>
          <a:stretch>
            <a:fillRect/>
          </a:stretch>
        </p:blipFill>
        <p:spPr>
          <a:xfrm>
            <a:off x="5933529" y="6000369"/>
            <a:ext cx="1435634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570" y="7482820"/>
            <a:ext cx="5177454" cy="7826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3" name="Group"/>
          <p:cNvGrpSpPr/>
          <p:nvPr/>
        </p:nvGrpSpPr>
        <p:grpSpPr>
          <a:xfrm>
            <a:off x="5571967" y="7556640"/>
            <a:ext cx="2345237" cy="635001"/>
            <a:chOff x="0" y="-54619"/>
            <a:chExt cx="2345235" cy="635000"/>
          </a:xfrm>
        </p:grpSpPr>
        <p:pic>
          <p:nvPicPr>
            <p:cNvPr id="471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1118" y="0"/>
              <a:ext cx="1834118" cy="52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2" name="取"/>
            <p:cNvSpPr txBox="1"/>
            <p:nvPr/>
          </p:nvSpPr>
          <p:spPr>
            <a:xfrm>
              <a:off x="0" y="-54620"/>
              <a:ext cx="495301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取</a:t>
              </a:r>
            </a:p>
          </p:txBody>
        </p:sp>
      </p:grpSp>
      <p:grpSp>
        <p:nvGrpSpPr>
          <p:cNvPr id="476" name="Group"/>
          <p:cNvGrpSpPr/>
          <p:nvPr/>
        </p:nvGrpSpPr>
        <p:grpSpPr>
          <a:xfrm>
            <a:off x="3030443" y="8306584"/>
            <a:ext cx="2283105" cy="887368"/>
            <a:chOff x="0" y="0"/>
            <a:chExt cx="2283103" cy="887367"/>
          </a:xfrm>
        </p:grpSpPr>
        <p:sp>
          <p:nvSpPr>
            <p:cNvPr id="474" name="Line"/>
            <p:cNvSpPr/>
            <p:nvPr/>
          </p:nvSpPr>
          <p:spPr>
            <a:xfrm>
              <a:off x="0" y="0"/>
              <a:ext cx="2283103" cy="0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2800"/>
            </a:p>
          </p:txBody>
        </p:sp>
        <p:sp>
          <p:nvSpPr>
            <p:cNvPr id="475" name="内插函数"/>
            <p:cNvSpPr txBox="1"/>
            <p:nvPr/>
          </p:nvSpPr>
          <p:spPr>
            <a:xfrm>
              <a:off x="170001" y="353889"/>
              <a:ext cx="1538882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2800"/>
                <a:t>内插函数</a:t>
              </a:r>
            </a:p>
          </p:txBody>
        </p:sp>
      </p:grpSp>
      <p:grpSp>
        <p:nvGrpSpPr>
          <p:cNvPr id="479" name="Group"/>
          <p:cNvGrpSpPr/>
          <p:nvPr/>
        </p:nvGrpSpPr>
        <p:grpSpPr>
          <a:xfrm>
            <a:off x="1906132" y="8306584"/>
            <a:ext cx="992516" cy="887368"/>
            <a:chOff x="-1" y="0"/>
            <a:chExt cx="992515" cy="887367"/>
          </a:xfrm>
        </p:grpSpPr>
        <p:sp>
          <p:nvSpPr>
            <p:cNvPr id="477" name="Line"/>
            <p:cNvSpPr/>
            <p:nvPr/>
          </p:nvSpPr>
          <p:spPr>
            <a:xfrm>
              <a:off x="36186" y="0"/>
              <a:ext cx="956328" cy="0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2800"/>
            </a:p>
          </p:txBody>
        </p:sp>
        <p:sp>
          <p:nvSpPr>
            <p:cNvPr id="478" name="系数"/>
            <p:cNvSpPr txBox="1"/>
            <p:nvPr/>
          </p:nvSpPr>
          <p:spPr>
            <a:xfrm>
              <a:off x="-1" y="353889"/>
              <a:ext cx="820737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2800"/>
                <a:t>系数</a:t>
              </a:r>
            </a:p>
          </p:txBody>
        </p:sp>
      </p:grpSp>
      <p:grpSp>
        <p:nvGrpSpPr>
          <p:cNvPr id="482" name="Group"/>
          <p:cNvGrpSpPr/>
          <p:nvPr/>
        </p:nvGrpSpPr>
        <p:grpSpPr>
          <a:xfrm>
            <a:off x="8404119" y="1647766"/>
            <a:ext cx="4479171" cy="2826193"/>
            <a:chOff x="0" y="0"/>
            <a:chExt cx="4479169" cy="2826192"/>
          </a:xfrm>
        </p:grpSpPr>
        <p:pic>
          <p:nvPicPr>
            <p:cNvPr id="480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4479169" cy="2356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1" name="内插函数"/>
            <p:cNvSpPr txBox="1"/>
            <p:nvPr/>
          </p:nvSpPr>
          <p:spPr>
            <a:xfrm>
              <a:off x="1268034" y="2292713"/>
              <a:ext cx="1538882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2800" dirty="0" err="1"/>
                <a:t>内插函数</a:t>
              </a:r>
              <a:endParaRPr sz="2800" dirty="0"/>
            </a:p>
          </p:txBody>
        </p:sp>
      </p:grpSp>
      <p:grpSp>
        <p:nvGrpSpPr>
          <p:cNvPr id="485" name="Group"/>
          <p:cNvGrpSpPr/>
          <p:nvPr/>
        </p:nvGrpSpPr>
        <p:grpSpPr>
          <a:xfrm>
            <a:off x="7904568" y="5559216"/>
            <a:ext cx="5100234" cy="3370197"/>
            <a:chOff x="0" y="0"/>
            <a:chExt cx="5100232" cy="3370195"/>
          </a:xfrm>
        </p:grpSpPr>
        <p:pic>
          <p:nvPicPr>
            <p:cNvPr id="483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5100232" cy="2412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4" name="插值过程"/>
            <p:cNvSpPr txBox="1"/>
            <p:nvPr/>
          </p:nvSpPr>
          <p:spPr>
            <a:xfrm>
              <a:off x="1578565" y="2836716"/>
              <a:ext cx="1538882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2800"/>
                <a:t>插值过程</a:t>
              </a:r>
            </a:p>
          </p:txBody>
        </p:sp>
      </p:grpSp>
      <p:grpSp>
        <p:nvGrpSpPr>
          <p:cNvPr id="491" name="Group"/>
          <p:cNvGrpSpPr/>
          <p:nvPr/>
        </p:nvGrpSpPr>
        <p:grpSpPr>
          <a:xfrm>
            <a:off x="9809801" y="5916311"/>
            <a:ext cx="1130300" cy="1269614"/>
            <a:chOff x="0" y="0"/>
            <a:chExt cx="1130298" cy="1269612"/>
          </a:xfrm>
        </p:grpSpPr>
        <p:sp>
          <p:nvSpPr>
            <p:cNvPr id="486" name="Line"/>
            <p:cNvSpPr/>
            <p:nvPr/>
          </p:nvSpPr>
          <p:spPr>
            <a:xfrm flipV="1">
              <a:off x="-1" y="269264"/>
              <a:ext cx="2" cy="947531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87" name="Line"/>
            <p:cNvSpPr/>
            <p:nvPr/>
          </p:nvSpPr>
          <p:spPr>
            <a:xfrm flipV="1">
              <a:off x="279399" y="12699"/>
              <a:ext cx="1" cy="1254895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88" name="Line"/>
            <p:cNvSpPr/>
            <p:nvPr/>
          </p:nvSpPr>
          <p:spPr>
            <a:xfrm flipV="1">
              <a:off x="558799" y="115582"/>
              <a:ext cx="1" cy="1154031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89" name="Line"/>
            <p:cNvSpPr/>
            <p:nvPr/>
          </p:nvSpPr>
          <p:spPr>
            <a:xfrm flipV="1">
              <a:off x="863599" y="50431"/>
              <a:ext cx="1" cy="1217164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90" name="Line"/>
            <p:cNvSpPr/>
            <p:nvPr/>
          </p:nvSpPr>
          <p:spPr>
            <a:xfrm flipV="1">
              <a:off x="1130298" y="-1"/>
              <a:ext cx="1" cy="1267596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5CDC53-199B-5D44-B517-A5ED4D808CA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32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3" animBg="1" advAuto="0"/>
      <p:bldP spid="464" grpId="4" animBg="1" advAuto="0"/>
      <p:bldP spid="465" grpId="2" animBg="1" advAuto="0"/>
      <p:bldP spid="466" grpId="1" animBg="1" advAuto="0"/>
      <p:bldP spid="467" grpId="5" animBg="1" advAuto="0"/>
      <p:bldP spid="468" grpId="6" animBg="1" advAuto="0"/>
      <p:bldP spid="469" grpId="7" animBg="1" advAuto="0"/>
      <p:bldP spid="470" grpId="8" animBg="1" advAuto="0"/>
      <p:bldP spid="473" grpId="9" animBg="1" advAuto="0"/>
      <p:bldP spid="476" grpId="10" animBg="1" advAuto="0"/>
      <p:bldP spid="479" grpId="12" animBg="1" advAuto="0"/>
      <p:bldP spid="482" grpId="11" animBg="1" advAuto="0"/>
      <p:bldP spid="485" grpId="13" animBg="1" advAuto="0"/>
      <p:bldP spid="491" grpId="14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2.2 离散时间信号"/>
          <p:cNvSpPr txBox="1">
            <a:spLocks noGrp="1"/>
          </p:cNvSpPr>
          <p:nvPr>
            <p:ph type="title"/>
          </p:nvPr>
        </p:nvSpPr>
        <p:spPr>
          <a:xfrm>
            <a:off x="952500" y="12456"/>
            <a:ext cx="11099800" cy="776956"/>
          </a:xfrm>
          <a:prstGeom prst="rect">
            <a:avLst/>
          </a:prstGeom>
        </p:spPr>
        <p:txBody>
          <a:bodyPr/>
          <a:lstStyle>
            <a:lvl1pPr defTabSz="274574">
              <a:defRPr sz="3759"/>
            </a:lvl1pPr>
          </a:lstStyle>
          <a:p>
            <a:r>
              <a:t>2.2 离散时间信号</a:t>
            </a:r>
          </a:p>
        </p:txBody>
      </p:sp>
      <p:sp>
        <p:nvSpPr>
          <p:cNvPr id="494" name="2.2.1 常用序列"/>
          <p:cNvSpPr txBox="1"/>
          <p:nvPr/>
        </p:nvSpPr>
        <p:spPr>
          <a:xfrm>
            <a:off x="602299" y="1200150"/>
            <a:ext cx="243816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sz="2800" dirty="0"/>
              <a:t>2.2.1 </a:t>
            </a:r>
            <a:r>
              <a:rPr sz="2800" dirty="0" err="1"/>
              <a:t>常用序列</a:t>
            </a:r>
            <a:endParaRPr sz="2800" dirty="0"/>
          </a:p>
        </p:txBody>
      </p:sp>
      <p:pic>
        <p:nvPicPr>
          <p:cNvPr id="4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135" y="5783381"/>
            <a:ext cx="2858257" cy="992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644" y="5690344"/>
            <a:ext cx="3243969" cy="11786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9" name="Group"/>
          <p:cNvGrpSpPr/>
          <p:nvPr/>
        </p:nvGrpSpPr>
        <p:grpSpPr>
          <a:xfrm>
            <a:off x="1026844" y="2654144"/>
            <a:ext cx="4352482" cy="2848133"/>
            <a:chOff x="0" y="0"/>
            <a:chExt cx="4352480" cy="2848132"/>
          </a:xfrm>
        </p:grpSpPr>
        <p:pic>
          <p:nvPicPr>
            <p:cNvPr id="49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352480" cy="18591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8" name="单位取样序列…"/>
            <p:cNvSpPr txBox="1"/>
            <p:nvPr/>
          </p:nvSpPr>
          <p:spPr>
            <a:xfrm>
              <a:off x="362665" y="1883765"/>
              <a:ext cx="3792703" cy="964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defRPr sz="2300"/>
              </a:pPr>
              <a:r>
                <a:rPr sz="2800" dirty="0" err="1"/>
                <a:t>单位取样序列</a:t>
              </a:r>
              <a:endParaRPr sz="2800" dirty="0"/>
            </a:p>
            <a:p>
              <a:pPr algn="ctr">
                <a:defRPr sz="2300"/>
              </a:pPr>
              <a:r>
                <a:rPr sz="2800" dirty="0"/>
                <a:t>（</a:t>
              </a:r>
              <a:r>
                <a:rPr sz="2800" dirty="0" err="1"/>
                <a:t>单位冲激</a:t>
              </a:r>
              <a:r>
                <a:rPr sz="2800" dirty="0"/>
                <a:t>/</a:t>
              </a:r>
              <a:r>
                <a:rPr sz="2800" dirty="0" err="1"/>
                <a:t>脉冲序列</a:t>
              </a:r>
              <a:r>
                <a:rPr sz="2800" dirty="0"/>
                <a:t>）</a:t>
              </a:r>
            </a:p>
          </p:txBody>
        </p:sp>
      </p:grpSp>
      <p:grpSp>
        <p:nvGrpSpPr>
          <p:cNvPr id="502" name="Group"/>
          <p:cNvGrpSpPr/>
          <p:nvPr/>
        </p:nvGrpSpPr>
        <p:grpSpPr>
          <a:xfrm>
            <a:off x="6937132" y="2581624"/>
            <a:ext cx="4325992" cy="2705209"/>
            <a:chOff x="0" y="0"/>
            <a:chExt cx="4325991" cy="2705207"/>
          </a:xfrm>
        </p:grpSpPr>
        <p:pic>
          <p:nvPicPr>
            <p:cNvPr id="50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4325991" cy="2004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1" name="单位阶跃序列"/>
            <p:cNvSpPr txBox="1"/>
            <p:nvPr/>
          </p:nvSpPr>
          <p:spPr>
            <a:xfrm>
              <a:off x="1229545" y="2171728"/>
              <a:ext cx="2257027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300"/>
              </a:lvl1pPr>
            </a:lstStyle>
            <a:p>
              <a:r>
                <a:rPr sz="2800"/>
                <a:t>单位阶跃序列</a:t>
              </a:r>
            </a:p>
          </p:txBody>
        </p:sp>
      </p:grpSp>
      <p:sp>
        <p:nvSpPr>
          <p:cNvPr id="503" name="1、"/>
          <p:cNvSpPr txBox="1"/>
          <p:nvPr/>
        </p:nvSpPr>
        <p:spPr>
          <a:xfrm>
            <a:off x="202949" y="2402285"/>
            <a:ext cx="82570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1、</a:t>
            </a:r>
          </a:p>
        </p:txBody>
      </p:sp>
      <p:sp>
        <p:nvSpPr>
          <p:cNvPr id="504" name="2、"/>
          <p:cNvSpPr txBox="1"/>
          <p:nvPr/>
        </p:nvSpPr>
        <p:spPr>
          <a:xfrm>
            <a:off x="6243551" y="2402285"/>
            <a:ext cx="82570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2、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71B06D-7D3E-404F-8A6F-C94D26FB08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33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" grpId="3" animBg="1" advAuto="0"/>
      <p:bldP spid="496" grpId="6" animBg="1" advAuto="0"/>
      <p:bldP spid="499" grpId="2" animBg="1" advAuto="0"/>
      <p:bldP spid="502" grpId="5" animBg="1" advAuto="0"/>
      <p:bldP spid="503" grpId="1" animBg="1" advAuto="0"/>
      <p:bldP spid="504" grpId="4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2.2 离散时间信号"/>
          <p:cNvSpPr txBox="1">
            <a:spLocks noGrp="1"/>
          </p:cNvSpPr>
          <p:nvPr>
            <p:ph type="title"/>
          </p:nvPr>
        </p:nvSpPr>
        <p:spPr>
          <a:xfrm>
            <a:off x="952500" y="168095"/>
            <a:ext cx="11099800" cy="776956"/>
          </a:xfrm>
          <a:prstGeom prst="rect">
            <a:avLst/>
          </a:prstGeom>
        </p:spPr>
        <p:txBody>
          <a:bodyPr/>
          <a:lstStyle>
            <a:lvl1pPr defTabSz="274574">
              <a:defRPr sz="3759"/>
            </a:lvl1pPr>
          </a:lstStyle>
          <a:p>
            <a:r>
              <a:t>2.2 离散时间信号</a:t>
            </a:r>
          </a:p>
        </p:txBody>
      </p:sp>
      <p:sp>
        <p:nvSpPr>
          <p:cNvPr id="507" name="2.2.1 常用序列"/>
          <p:cNvSpPr txBox="1"/>
          <p:nvPr/>
        </p:nvSpPr>
        <p:spPr>
          <a:xfrm>
            <a:off x="602299" y="1200150"/>
            <a:ext cx="1180020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/>
          </a:lstStyle>
          <a:p>
            <a:r>
              <a:rPr sz="2800" dirty="0"/>
              <a:t>2.2.1 </a:t>
            </a:r>
            <a:r>
              <a:rPr sz="2800" dirty="0" err="1"/>
              <a:t>常用序列</a:t>
            </a:r>
            <a:endParaRPr sz="2800" dirty="0"/>
          </a:p>
        </p:txBody>
      </p:sp>
      <p:pic>
        <p:nvPicPr>
          <p:cNvPr id="5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15" y="2415664"/>
            <a:ext cx="5746803" cy="2962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63" y="6308807"/>
            <a:ext cx="4103148" cy="973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870" y="6756150"/>
            <a:ext cx="2500020" cy="619053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3、"/>
          <p:cNvSpPr txBox="1"/>
          <p:nvPr/>
        </p:nvSpPr>
        <p:spPr>
          <a:xfrm>
            <a:off x="866614" y="1988728"/>
            <a:ext cx="82570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3、</a:t>
            </a:r>
          </a:p>
        </p:txBody>
      </p:sp>
      <p:sp>
        <p:nvSpPr>
          <p:cNvPr id="512" name="4、"/>
          <p:cNvSpPr txBox="1"/>
          <p:nvPr/>
        </p:nvSpPr>
        <p:spPr>
          <a:xfrm>
            <a:off x="6382615" y="1959173"/>
            <a:ext cx="82570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4、</a:t>
            </a:r>
          </a:p>
        </p:txBody>
      </p:sp>
      <p:pic>
        <p:nvPicPr>
          <p:cNvPr id="51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672" y="2836298"/>
            <a:ext cx="6627855" cy="2677263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实指数序列"/>
          <p:cNvSpPr txBox="1"/>
          <p:nvPr/>
        </p:nvSpPr>
        <p:spPr>
          <a:xfrm>
            <a:off x="8461571" y="5862984"/>
            <a:ext cx="189795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300"/>
            </a:lvl1pPr>
          </a:lstStyle>
          <a:p>
            <a:r>
              <a:rPr sz="2800"/>
              <a:t>实指数序列</a:t>
            </a:r>
          </a:p>
        </p:txBody>
      </p:sp>
      <p:sp>
        <p:nvSpPr>
          <p:cNvPr id="515" name="Rectangle"/>
          <p:cNvSpPr/>
          <p:nvPr/>
        </p:nvSpPr>
        <p:spPr>
          <a:xfrm>
            <a:off x="3901922" y="4012276"/>
            <a:ext cx="989424" cy="568254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BCCCCE-2C6A-8E45-A304-4EEF5BC27D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34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" grpId="2" animBg="1" advAuto="0"/>
      <p:bldP spid="509" grpId="4" animBg="1" advAuto="0"/>
      <p:bldP spid="510" grpId="8" animBg="1" advAuto="0"/>
      <p:bldP spid="511" grpId="1" animBg="1" advAuto="0"/>
      <p:bldP spid="512" grpId="5" animBg="1" advAuto="0"/>
      <p:bldP spid="513" grpId="6" animBg="1" advAuto="0"/>
      <p:bldP spid="514" grpId="7" animBg="1" advAuto="0"/>
      <p:bldP spid="515" grpId="3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2.2 离散时间信号"/>
          <p:cNvSpPr txBox="1">
            <a:spLocks noGrp="1"/>
          </p:cNvSpPr>
          <p:nvPr>
            <p:ph type="title"/>
          </p:nvPr>
        </p:nvSpPr>
        <p:spPr>
          <a:xfrm>
            <a:off x="952500" y="12456"/>
            <a:ext cx="11099800" cy="776956"/>
          </a:xfrm>
          <a:prstGeom prst="rect">
            <a:avLst/>
          </a:prstGeom>
        </p:spPr>
        <p:txBody>
          <a:bodyPr/>
          <a:lstStyle>
            <a:lvl1pPr defTabSz="274574">
              <a:defRPr sz="3759"/>
            </a:lvl1pPr>
          </a:lstStyle>
          <a:p>
            <a:r>
              <a:t>2.2 离散时间信号</a:t>
            </a:r>
          </a:p>
        </p:txBody>
      </p:sp>
      <p:sp>
        <p:nvSpPr>
          <p:cNvPr id="518" name="2.2.1 常用序列"/>
          <p:cNvSpPr txBox="1"/>
          <p:nvPr/>
        </p:nvSpPr>
        <p:spPr>
          <a:xfrm>
            <a:off x="602299" y="1200150"/>
            <a:ext cx="243816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sz="2800" dirty="0"/>
              <a:t>2.2.1 </a:t>
            </a:r>
            <a:r>
              <a:rPr sz="2800" dirty="0" err="1"/>
              <a:t>常用序列</a:t>
            </a:r>
            <a:endParaRPr sz="2800" dirty="0"/>
          </a:p>
        </p:txBody>
      </p:sp>
      <p:pic>
        <p:nvPicPr>
          <p:cNvPr id="5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2" y="3040173"/>
            <a:ext cx="4080950" cy="3007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50" y="6643106"/>
            <a:ext cx="2523255" cy="606624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5、"/>
          <p:cNvSpPr txBox="1"/>
          <p:nvPr/>
        </p:nvSpPr>
        <p:spPr>
          <a:xfrm>
            <a:off x="202949" y="2402285"/>
            <a:ext cx="82570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5、</a:t>
            </a:r>
          </a:p>
        </p:txBody>
      </p:sp>
      <p:pic>
        <p:nvPicPr>
          <p:cNvPr id="52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930" y="3248373"/>
            <a:ext cx="41783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一般形式："/>
          <p:cNvSpPr txBox="1"/>
          <p:nvPr/>
        </p:nvSpPr>
        <p:spPr>
          <a:xfrm>
            <a:off x="5977318" y="2502112"/>
            <a:ext cx="164147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400" dirty="0" err="1"/>
              <a:t>一般形式</a:t>
            </a:r>
            <a:r>
              <a:rPr sz="2400" dirty="0"/>
              <a:t>：</a:t>
            </a:r>
          </a:p>
        </p:txBody>
      </p:sp>
      <p:grpSp>
        <p:nvGrpSpPr>
          <p:cNvPr id="526" name="Group"/>
          <p:cNvGrpSpPr/>
          <p:nvPr/>
        </p:nvGrpSpPr>
        <p:grpSpPr>
          <a:xfrm>
            <a:off x="7852102" y="3726939"/>
            <a:ext cx="780929" cy="2699940"/>
            <a:chOff x="0" y="0"/>
            <a:chExt cx="780928" cy="2699939"/>
          </a:xfrm>
        </p:grpSpPr>
        <p:sp>
          <p:nvSpPr>
            <p:cNvPr id="524" name="振幅"/>
            <p:cNvSpPr txBox="1"/>
            <p:nvPr/>
          </p:nvSpPr>
          <p:spPr>
            <a:xfrm>
              <a:off x="57028" y="2179239"/>
              <a:ext cx="7239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400"/>
              </a:lvl1pPr>
            </a:lstStyle>
            <a:p>
              <a:r>
                <a:t>振幅</a:t>
              </a:r>
            </a:p>
          </p:txBody>
        </p:sp>
        <p:sp>
          <p:nvSpPr>
            <p:cNvPr id="525" name="Line"/>
            <p:cNvSpPr/>
            <p:nvPr/>
          </p:nvSpPr>
          <p:spPr>
            <a:xfrm flipV="1">
              <a:off x="-1" y="0"/>
              <a:ext cx="2" cy="25921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529" name="Group"/>
          <p:cNvGrpSpPr/>
          <p:nvPr/>
        </p:nvGrpSpPr>
        <p:grpSpPr>
          <a:xfrm>
            <a:off x="8952002" y="3726939"/>
            <a:ext cx="1485901" cy="2206434"/>
            <a:chOff x="0" y="0"/>
            <a:chExt cx="1485900" cy="2206433"/>
          </a:xfrm>
        </p:grpSpPr>
        <p:sp>
          <p:nvSpPr>
            <p:cNvPr id="527" name="角频率…"/>
            <p:cNvSpPr txBox="1"/>
            <p:nvPr/>
          </p:nvSpPr>
          <p:spPr>
            <a:xfrm>
              <a:off x="0" y="1266633"/>
              <a:ext cx="1485900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l">
                <a:defRPr sz="2400"/>
              </a:pPr>
              <a:r>
                <a:t>角频率</a:t>
              </a:r>
            </a:p>
            <a:p>
              <a:pPr algn="l">
                <a:defRPr sz="2400"/>
              </a:pPr>
              <a:r>
                <a:t>rad，弧度</a:t>
              </a:r>
            </a:p>
          </p:txBody>
        </p:sp>
        <p:sp>
          <p:nvSpPr>
            <p:cNvPr id="528" name="Line"/>
            <p:cNvSpPr/>
            <p:nvPr/>
          </p:nvSpPr>
          <p:spPr>
            <a:xfrm flipV="1">
              <a:off x="12699" y="-1"/>
              <a:ext cx="2" cy="200373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532" name="Group"/>
          <p:cNvGrpSpPr/>
          <p:nvPr/>
        </p:nvGrpSpPr>
        <p:grpSpPr>
          <a:xfrm>
            <a:off x="10077303" y="3726939"/>
            <a:ext cx="1485901" cy="1296240"/>
            <a:chOff x="0" y="0"/>
            <a:chExt cx="1485900" cy="1296239"/>
          </a:xfrm>
        </p:grpSpPr>
        <p:sp>
          <p:nvSpPr>
            <p:cNvPr id="530" name="初相…"/>
            <p:cNvSpPr txBox="1"/>
            <p:nvPr/>
          </p:nvSpPr>
          <p:spPr>
            <a:xfrm>
              <a:off x="0" y="356439"/>
              <a:ext cx="1485901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l">
                <a:defRPr sz="2400"/>
              </a:pPr>
              <a:r>
                <a:t>初相</a:t>
              </a:r>
            </a:p>
            <a:p>
              <a:pPr algn="l">
                <a:defRPr sz="2400"/>
              </a:pPr>
              <a:r>
                <a:t>rad，弧度</a:t>
              </a:r>
            </a:p>
          </p:txBody>
        </p:sp>
        <p:sp>
          <p:nvSpPr>
            <p:cNvPr id="531" name="Line"/>
            <p:cNvSpPr/>
            <p:nvPr/>
          </p:nvSpPr>
          <p:spPr>
            <a:xfrm flipV="1">
              <a:off x="-1" y="-1"/>
              <a:ext cx="2" cy="112283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53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112" y="7029099"/>
            <a:ext cx="4080950" cy="505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034" y="7769135"/>
            <a:ext cx="4264932" cy="492797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注意区别！"/>
          <p:cNvSpPr txBox="1"/>
          <p:nvPr/>
        </p:nvSpPr>
        <p:spPr>
          <a:xfrm>
            <a:off x="6238384" y="8460820"/>
            <a:ext cx="164147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sz="2400" dirty="0" err="1">
                <a:solidFill>
                  <a:srgbClr val="FF0000"/>
                </a:solidFill>
              </a:rPr>
              <a:t>注意区别</a:t>
            </a:r>
            <a:r>
              <a:rPr sz="2400" dirty="0">
                <a:solidFill>
                  <a:srgbClr val="FF0000"/>
                </a:solidFill>
              </a:rPr>
              <a:t>！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3CE73-9DAF-CB41-A124-F06E332A78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35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" grpId="2" animBg="1" advAuto="0"/>
      <p:bldP spid="520" grpId="3" animBg="1" advAuto="0"/>
      <p:bldP spid="521" grpId="1" animBg="1" advAuto="0"/>
      <p:bldP spid="522" grpId="5" animBg="1" advAuto="0"/>
      <p:bldP spid="523" grpId="4" animBg="1" advAuto="0"/>
      <p:bldP spid="526" grpId="6" animBg="1" advAuto="0"/>
      <p:bldP spid="529" grpId="7" animBg="1" advAuto="0"/>
      <p:bldP spid="532" grpId="8" animBg="1" advAuto="0"/>
      <p:bldP spid="533" grpId="9" animBg="1" advAuto="0"/>
      <p:bldP spid="534" grpId="10" animBg="1" advAuto="0"/>
      <p:bldP spid="535" grpId="11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2.2 离散时间信号"/>
          <p:cNvSpPr txBox="1">
            <a:spLocks noGrp="1"/>
          </p:cNvSpPr>
          <p:nvPr>
            <p:ph type="title"/>
          </p:nvPr>
        </p:nvSpPr>
        <p:spPr>
          <a:xfrm>
            <a:off x="952500" y="12456"/>
            <a:ext cx="11099800" cy="776956"/>
          </a:xfrm>
          <a:prstGeom prst="rect">
            <a:avLst/>
          </a:prstGeom>
        </p:spPr>
        <p:txBody>
          <a:bodyPr/>
          <a:lstStyle>
            <a:lvl1pPr defTabSz="274574">
              <a:defRPr sz="3759"/>
            </a:lvl1pPr>
          </a:lstStyle>
          <a:p>
            <a:r>
              <a:t>2.2 离散时间信号</a:t>
            </a:r>
          </a:p>
        </p:txBody>
      </p:sp>
      <p:sp>
        <p:nvSpPr>
          <p:cNvPr id="538" name="2.2.1 常用序列"/>
          <p:cNvSpPr txBox="1"/>
          <p:nvPr/>
        </p:nvSpPr>
        <p:spPr>
          <a:xfrm>
            <a:off x="602299" y="1200150"/>
            <a:ext cx="243816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sz="2800" dirty="0"/>
              <a:t>2.2.1 </a:t>
            </a:r>
            <a:r>
              <a:rPr sz="2800" dirty="0" err="1"/>
              <a:t>常用序列</a:t>
            </a:r>
            <a:endParaRPr sz="2800" dirty="0"/>
          </a:p>
        </p:txBody>
      </p:sp>
      <p:pic>
        <p:nvPicPr>
          <p:cNvPr id="5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153" y="2323176"/>
            <a:ext cx="5570430" cy="518525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6、周期序列"/>
          <p:cNvSpPr txBox="1"/>
          <p:nvPr/>
        </p:nvSpPr>
        <p:spPr>
          <a:xfrm>
            <a:off x="260647" y="2315699"/>
            <a:ext cx="209833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 dirty="0"/>
              <a:t>6、周期序列</a:t>
            </a:r>
          </a:p>
        </p:txBody>
      </p:sp>
      <p:pic>
        <p:nvPicPr>
          <p:cNvPr id="5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417" y="3735570"/>
            <a:ext cx="10251966" cy="43035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4" name="Group"/>
          <p:cNvGrpSpPr/>
          <p:nvPr/>
        </p:nvGrpSpPr>
        <p:grpSpPr>
          <a:xfrm>
            <a:off x="4671571" y="6078857"/>
            <a:ext cx="3436565" cy="597450"/>
            <a:chOff x="0" y="0"/>
            <a:chExt cx="3436563" cy="597448"/>
          </a:xfrm>
        </p:grpSpPr>
        <p:sp>
          <p:nvSpPr>
            <p:cNvPr id="542" name="Line"/>
            <p:cNvSpPr/>
            <p:nvPr/>
          </p:nvSpPr>
          <p:spPr>
            <a:xfrm>
              <a:off x="0" y="0"/>
              <a:ext cx="3436564" cy="0"/>
            </a:xfrm>
            <a:prstGeom prst="line">
              <a:avLst/>
            </a:prstGeom>
            <a:noFill/>
            <a:ln w="50800" cap="flat">
              <a:solidFill>
                <a:srgbClr val="00F9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43" name="主值区间"/>
            <p:cNvSpPr txBox="1"/>
            <p:nvPr/>
          </p:nvSpPr>
          <p:spPr>
            <a:xfrm>
              <a:off x="562310" y="76748"/>
              <a:ext cx="13335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主值区间</a:t>
              </a:r>
            </a:p>
          </p:txBody>
        </p:sp>
      </p:grpSp>
      <p:grpSp>
        <p:nvGrpSpPr>
          <p:cNvPr id="548" name="Group"/>
          <p:cNvGrpSpPr/>
          <p:nvPr/>
        </p:nvGrpSpPr>
        <p:grpSpPr>
          <a:xfrm>
            <a:off x="4692139" y="5215998"/>
            <a:ext cx="3248639" cy="1434909"/>
            <a:chOff x="0" y="-25399"/>
            <a:chExt cx="3248638" cy="1434908"/>
          </a:xfrm>
        </p:grpSpPr>
        <p:sp>
          <p:nvSpPr>
            <p:cNvPr id="545" name="0"/>
            <p:cNvSpPr txBox="1"/>
            <p:nvPr/>
          </p:nvSpPr>
          <p:spPr>
            <a:xfrm>
              <a:off x="-1" y="939608"/>
              <a:ext cx="283770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chemeClr val="accent2"/>
                  </a:solidFill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46" name="N－1"/>
            <p:cNvSpPr txBox="1"/>
            <p:nvPr/>
          </p:nvSpPr>
          <p:spPr>
            <a:xfrm>
              <a:off x="2362321" y="-25400"/>
              <a:ext cx="808636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chemeClr val="accent2"/>
                  </a:solidFill>
                </a:defRPr>
              </a:lvl1pPr>
            </a:lstStyle>
            <a:p>
              <a:r>
                <a:t>N－1</a:t>
              </a:r>
            </a:p>
          </p:txBody>
        </p:sp>
        <p:sp>
          <p:nvSpPr>
            <p:cNvPr id="547" name="Line"/>
            <p:cNvSpPr/>
            <p:nvPr/>
          </p:nvSpPr>
          <p:spPr>
            <a:xfrm>
              <a:off x="2787718" y="378412"/>
              <a:ext cx="460921" cy="460921"/>
            </a:xfrm>
            <a:prstGeom prst="line">
              <a:avLst/>
            </a:prstGeom>
            <a:noFill/>
            <a:ln w="25400" cap="flat">
              <a:solidFill>
                <a:srgbClr val="94219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551" name="Group"/>
          <p:cNvGrpSpPr/>
          <p:nvPr/>
        </p:nvGrpSpPr>
        <p:grpSpPr>
          <a:xfrm>
            <a:off x="4685072" y="4500966"/>
            <a:ext cx="3409562" cy="2618369"/>
            <a:chOff x="0" y="0"/>
            <a:chExt cx="3409560" cy="2618368"/>
          </a:xfrm>
        </p:grpSpPr>
        <p:sp>
          <p:nvSpPr>
            <p:cNvPr id="549" name="Rectangle"/>
            <p:cNvSpPr/>
            <p:nvPr/>
          </p:nvSpPr>
          <p:spPr>
            <a:xfrm>
              <a:off x="0" y="537414"/>
              <a:ext cx="3409561" cy="2080955"/>
            </a:xfrm>
            <a:prstGeom prst="rect">
              <a:avLst/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0" name="主值周期"/>
            <p:cNvSpPr txBox="1"/>
            <p:nvPr/>
          </p:nvSpPr>
          <p:spPr>
            <a:xfrm>
              <a:off x="1038030" y="0"/>
              <a:ext cx="1333501" cy="520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400"/>
              </a:lvl1pPr>
            </a:lstStyle>
            <a:p>
              <a:r>
                <a:t>主值周期</a:t>
              </a:r>
            </a:p>
          </p:txBody>
        </p:sp>
      </p:grpSp>
      <p:sp>
        <p:nvSpPr>
          <p:cNvPr id="552" name="存在一个最小正整数N，对所有n成立"/>
          <p:cNvSpPr txBox="1"/>
          <p:nvPr/>
        </p:nvSpPr>
        <p:spPr>
          <a:xfrm>
            <a:off x="3518937" y="3173784"/>
            <a:ext cx="507583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rPr dirty="0" err="1"/>
              <a:t>存在一个最小正整数N，对所有n成立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056C78-98C0-E140-B11C-DADE48F3EB6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36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" grpId="2" animBg="1" advAuto="0"/>
      <p:bldP spid="540" grpId="1" animBg="1" advAuto="0"/>
      <p:bldP spid="541" grpId="3" animBg="1" advAuto="0"/>
      <p:bldP spid="544" grpId="4" animBg="1" advAuto="0"/>
      <p:bldP spid="548" grpId="5" animBg="1" advAuto="0"/>
      <p:bldP spid="551" grpId="6" animBg="1" advAuto="0"/>
      <p:bldP spid="55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2.2 离散时间信号"/>
          <p:cNvSpPr txBox="1">
            <a:spLocks noGrp="1"/>
          </p:cNvSpPr>
          <p:nvPr>
            <p:ph type="title"/>
          </p:nvPr>
        </p:nvSpPr>
        <p:spPr>
          <a:xfrm>
            <a:off x="952500" y="12456"/>
            <a:ext cx="11099800" cy="776956"/>
          </a:xfrm>
          <a:prstGeom prst="rect">
            <a:avLst/>
          </a:prstGeom>
        </p:spPr>
        <p:txBody>
          <a:bodyPr/>
          <a:lstStyle>
            <a:lvl1pPr defTabSz="274574">
              <a:defRPr sz="3759"/>
            </a:lvl1pPr>
          </a:lstStyle>
          <a:p>
            <a:r>
              <a:t>2.2 离散时间信号</a:t>
            </a:r>
          </a:p>
        </p:txBody>
      </p:sp>
      <p:sp>
        <p:nvSpPr>
          <p:cNvPr id="555" name="2.2.1 常用序列"/>
          <p:cNvSpPr txBox="1"/>
          <p:nvPr/>
        </p:nvSpPr>
        <p:spPr>
          <a:xfrm>
            <a:off x="602299" y="1200150"/>
            <a:ext cx="243816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sz="2800" dirty="0"/>
              <a:t>2.2.1 </a:t>
            </a:r>
            <a:r>
              <a:rPr sz="2800" dirty="0" err="1"/>
              <a:t>常用序列</a:t>
            </a:r>
            <a:endParaRPr sz="2800" dirty="0"/>
          </a:p>
        </p:txBody>
      </p:sp>
      <p:pic>
        <p:nvPicPr>
          <p:cNvPr id="5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89" y="2845439"/>
            <a:ext cx="2928856" cy="329386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一般正弦函数周期性："/>
          <p:cNvSpPr txBox="1"/>
          <p:nvPr/>
        </p:nvSpPr>
        <p:spPr>
          <a:xfrm>
            <a:off x="500377" y="1997482"/>
            <a:ext cx="3162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r>
              <a:t>一般正弦函数周期性：</a:t>
            </a:r>
          </a:p>
        </p:txBody>
      </p:sp>
      <p:pic>
        <p:nvPicPr>
          <p:cNvPr id="5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79" y="3453729"/>
            <a:ext cx="7620363" cy="329385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Line"/>
          <p:cNvSpPr/>
          <p:nvPr/>
        </p:nvSpPr>
        <p:spPr>
          <a:xfrm>
            <a:off x="7892975" y="3891634"/>
            <a:ext cx="551945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6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631" y="4170029"/>
            <a:ext cx="7239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76" y="4737127"/>
            <a:ext cx="1397343" cy="708243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N必须是整数"/>
          <p:cNvSpPr txBox="1"/>
          <p:nvPr/>
        </p:nvSpPr>
        <p:spPr>
          <a:xfrm>
            <a:off x="2683923" y="4830898"/>
            <a:ext cx="185836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N必须是整数</a:t>
            </a:r>
          </a:p>
        </p:txBody>
      </p:sp>
      <p:sp>
        <p:nvSpPr>
          <p:cNvPr id="563" name="分情况讨论："/>
          <p:cNvSpPr txBox="1"/>
          <p:nvPr/>
        </p:nvSpPr>
        <p:spPr>
          <a:xfrm>
            <a:off x="56870" y="5716023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分情况讨论：</a:t>
            </a:r>
          </a:p>
        </p:txBody>
      </p:sp>
      <p:grpSp>
        <p:nvGrpSpPr>
          <p:cNvPr id="567" name="Group"/>
          <p:cNvGrpSpPr/>
          <p:nvPr/>
        </p:nvGrpSpPr>
        <p:grpSpPr>
          <a:xfrm>
            <a:off x="1830151" y="7135069"/>
            <a:ext cx="11129102" cy="599572"/>
            <a:chOff x="0" y="0"/>
            <a:chExt cx="11129100" cy="599570"/>
          </a:xfrm>
        </p:grpSpPr>
        <p:sp>
          <p:nvSpPr>
            <p:cNvPr id="564" name="（3）"/>
            <p:cNvSpPr txBox="1"/>
            <p:nvPr/>
          </p:nvSpPr>
          <p:spPr>
            <a:xfrm>
              <a:off x="0" y="22648"/>
              <a:ext cx="893369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（3）</a:t>
              </a:r>
            </a:p>
          </p:txBody>
        </p:sp>
        <p:pic>
          <p:nvPicPr>
            <p:cNvPr id="565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9849" y="0"/>
              <a:ext cx="313593" cy="5659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6" name="为无理数，则不在存在这样的正整数使得等式成立，序列为非周期序列"/>
            <p:cNvSpPr txBox="1"/>
            <p:nvPr/>
          </p:nvSpPr>
          <p:spPr>
            <a:xfrm>
              <a:off x="1566000" y="78870"/>
              <a:ext cx="95631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400"/>
              </a:lvl1pPr>
            </a:lstStyle>
            <a:p>
              <a:r>
                <a:t>为无理数，则不在存在这样的正整数使得等式成立，序列为非周期序列</a:t>
              </a:r>
            </a:p>
          </p:txBody>
        </p:sp>
      </p:grpSp>
      <p:sp>
        <p:nvSpPr>
          <p:cNvPr id="568" name="存在一个最小正整数N，对所有n成立"/>
          <p:cNvSpPr txBox="1"/>
          <p:nvPr/>
        </p:nvSpPr>
        <p:spPr>
          <a:xfrm>
            <a:off x="845665" y="3964821"/>
            <a:ext cx="507583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存在一个最小正整数N，对所有n成立</a:t>
            </a:r>
          </a:p>
        </p:txBody>
      </p:sp>
      <p:grpSp>
        <p:nvGrpSpPr>
          <p:cNvPr id="573" name="Group"/>
          <p:cNvGrpSpPr/>
          <p:nvPr/>
        </p:nvGrpSpPr>
        <p:grpSpPr>
          <a:xfrm>
            <a:off x="1809730" y="6363722"/>
            <a:ext cx="9385340" cy="622310"/>
            <a:chOff x="0" y="0"/>
            <a:chExt cx="9385339" cy="622309"/>
          </a:xfrm>
        </p:grpSpPr>
        <p:sp>
          <p:nvSpPr>
            <p:cNvPr id="569" name="（2）"/>
            <p:cNvSpPr txBox="1"/>
            <p:nvPr/>
          </p:nvSpPr>
          <p:spPr>
            <a:xfrm>
              <a:off x="0" y="76209"/>
              <a:ext cx="893369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（2）</a:t>
              </a:r>
            </a:p>
          </p:txBody>
        </p:sp>
        <p:pic>
          <p:nvPicPr>
            <p:cNvPr id="570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9849" y="53561"/>
              <a:ext cx="313593" cy="5659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1" name="为有理数，设为      ，则取k为P，序列为周期序列，N＝Q"/>
            <p:cNvSpPr txBox="1"/>
            <p:nvPr/>
          </p:nvSpPr>
          <p:spPr>
            <a:xfrm>
              <a:off x="1566000" y="101609"/>
              <a:ext cx="7819340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400"/>
              </a:lvl1pPr>
            </a:lstStyle>
            <a:p>
              <a:r>
                <a:t>为有理数，设为      ，则取k为P，序列为周期序列，N＝Q</a:t>
              </a:r>
            </a:p>
          </p:txBody>
        </p:sp>
        <p:pic>
          <p:nvPicPr>
            <p:cNvPr id="572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54335" y="0"/>
              <a:ext cx="237095" cy="6131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8" name="Group"/>
          <p:cNvGrpSpPr/>
          <p:nvPr/>
        </p:nvGrpSpPr>
        <p:grpSpPr>
          <a:xfrm>
            <a:off x="1804751" y="5701606"/>
            <a:ext cx="7795692" cy="647701"/>
            <a:chOff x="0" y="0"/>
            <a:chExt cx="7795691" cy="647700"/>
          </a:xfrm>
        </p:grpSpPr>
        <p:pic>
          <p:nvPicPr>
            <p:cNvPr id="574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9849" y="5902"/>
              <a:ext cx="313593" cy="5659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5" name="（1）"/>
            <p:cNvSpPr txBox="1"/>
            <p:nvPr/>
          </p:nvSpPr>
          <p:spPr>
            <a:xfrm>
              <a:off x="0" y="28550"/>
              <a:ext cx="893369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（1）</a:t>
              </a:r>
            </a:p>
          </p:txBody>
        </p:sp>
        <p:sp>
          <p:nvSpPr>
            <p:cNvPr id="576" name="为整数，则取k为1，序列为周期序列，N＝"/>
            <p:cNvSpPr txBox="1"/>
            <p:nvPr/>
          </p:nvSpPr>
          <p:spPr>
            <a:xfrm>
              <a:off x="1566000" y="83921"/>
              <a:ext cx="5837836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400"/>
              </a:lvl1pPr>
            </a:lstStyle>
            <a:p>
              <a:r>
                <a:t>为整数，则取k为1，序列为周期序列，N＝</a:t>
              </a:r>
            </a:p>
          </p:txBody>
        </p:sp>
        <p:pic>
          <p:nvPicPr>
            <p:cNvPr id="577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36830" y="0"/>
              <a:ext cx="358862" cy="647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9" name="正弦序列不一定是周期性的…"/>
          <p:cNvSpPr txBox="1"/>
          <p:nvPr/>
        </p:nvSpPr>
        <p:spPr>
          <a:xfrm>
            <a:off x="1983605" y="7808459"/>
            <a:ext cx="7514184" cy="177800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正弦序列不一定是周期性的</a:t>
            </a:r>
            <a:endParaRPr dirty="0"/>
          </a:p>
          <a:p>
            <a:pPr algn="l" defTabSz="457200">
              <a:lnSpc>
                <a:spcPct val="15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周期性的正弦序列，其周期不一定对应于正弦波的周期</a:t>
            </a:r>
            <a:endParaRPr dirty="0"/>
          </a:p>
          <a:p>
            <a:pPr algn="l" defTabSz="457200">
              <a:lnSpc>
                <a:spcPct val="15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周期性的正弦序列，图形不一定具有正弦波特征</a:t>
            </a:r>
            <a:endParaRPr dirty="0"/>
          </a:p>
        </p:txBody>
      </p:sp>
      <p:sp>
        <p:nvSpPr>
          <p:cNvPr id="580" name="结论："/>
          <p:cNvSpPr txBox="1"/>
          <p:nvPr/>
        </p:nvSpPr>
        <p:spPr>
          <a:xfrm>
            <a:off x="635582" y="7816643"/>
            <a:ext cx="1028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结论：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D7B992-7AB0-7D46-85AE-1BC0A2739AA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37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" grpId="1" animBg="1" advAuto="0"/>
      <p:bldP spid="558" grpId="2" animBg="1" advAuto="0"/>
      <p:bldP spid="559" grpId="4" animBg="1" advAuto="0"/>
      <p:bldP spid="560" grpId="5" animBg="1" advAuto="0"/>
      <p:bldP spid="561" grpId="6" animBg="1" advAuto="0"/>
      <p:bldP spid="562" grpId="7" animBg="1" advAuto="0"/>
      <p:bldP spid="563" grpId="8" animBg="1" advAuto="0"/>
      <p:bldP spid="567" grpId="11" animBg="1" advAuto="0"/>
      <p:bldP spid="568" grpId="3" animBg="1" advAuto="0"/>
      <p:bldP spid="573" grpId="10" animBg="1" advAuto="0"/>
      <p:bldP spid="578" grpId="9" animBg="1" advAuto="0"/>
      <p:bldP spid="579" grpId="13" build="p" bldLvl="5" animBg="1" advAuto="0"/>
      <p:bldP spid="580" grpId="12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2.2 离散时间信号"/>
          <p:cNvSpPr txBox="1">
            <a:spLocks noGrp="1"/>
          </p:cNvSpPr>
          <p:nvPr>
            <p:ph type="title"/>
          </p:nvPr>
        </p:nvSpPr>
        <p:spPr>
          <a:xfrm>
            <a:off x="952500" y="12456"/>
            <a:ext cx="11099800" cy="776956"/>
          </a:xfrm>
          <a:prstGeom prst="rect">
            <a:avLst/>
          </a:prstGeom>
        </p:spPr>
        <p:txBody>
          <a:bodyPr/>
          <a:lstStyle>
            <a:lvl1pPr defTabSz="274574">
              <a:defRPr sz="3759"/>
            </a:lvl1pPr>
          </a:lstStyle>
          <a:p>
            <a:r>
              <a:t>2.2 离散时间信号</a:t>
            </a:r>
          </a:p>
        </p:txBody>
      </p:sp>
      <p:sp>
        <p:nvSpPr>
          <p:cNvPr id="583" name="2.2.1 常用序列"/>
          <p:cNvSpPr txBox="1"/>
          <p:nvPr/>
        </p:nvSpPr>
        <p:spPr>
          <a:xfrm>
            <a:off x="602299" y="1200150"/>
            <a:ext cx="243816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sz="2800" dirty="0"/>
              <a:t>2.2.1 </a:t>
            </a:r>
            <a:r>
              <a:rPr sz="2800" dirty="0" err="1"/>
              <a:t>常用序列</a:t>
            </a:r>
            <a:endParaRPr sz="2800" dirty="0"/>
          </a:p>
        </p:txBody>
      </p:sp>
      <p:sp>
        <p:nvSpPr>
          <p:cNvPr id="584" name="7、单位取样序列表示任意序列"/>
          <p:cNvSpPr txBox="1"/>
          <p:nvPr/>
        </p:nvSpPr>
        <p:spPr>
          <a:xfrm>
            <a:off x="968438" y="2674999"/>
            <a:ext cx="497091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/>
              <a:t>7、单位取样序列表示任意序列</a:t>
            </a:r>
          </a:p>
        </p:txBody>
      </p:sp>
      <p:pic>
        <p:nvPicPr>
          <p:cNvPr id="5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552" y="3724422"/>
            <a:ext cx="4010406" cy="1033043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加权和"/>
          <p:cNvSpPr txBox="1"/>
          <p:nvPr/>
        </p:nvSpPr>
        <p:spPr>
          <a:xfrm>
            <a:off x="7341244" y="3936143"/>
            <a:ext cx="1181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加权和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77A87-B05B-BE4A-A40A-B07B895B04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38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" grpId="1" animBg="1" advAuto="0"/>
      <p:bldP spid="585" grpId="2" animBg="1" advAuto="0"/>
      <p:bldP spid="58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2.2 离散时间信号"/>
          <p:cNvSpPr txBox="1">
            <a:spLocks noGrp="1"/>
          </p:cNvSpPr>
          <p:nvPr>
            <p:ph type="title"/>
          </p:nvPr>
        </p:nvSpPr>
        <p:spPr>
          <a:xfrm>
            <a:off x="952500" y="12456"/>
            <a:ext cx="11099800" cy="776956"/>
          </a:xfrm>
          <a:prstGeom prst="rect">
            <a:avLst/>
          </a:prstGeom>
        </p:spPr>
        <p:txBody>
          <a:bodyPr/>
          <a:lstStyle>
            <a:lvl1pPr defTabSz="274574">
              <a:defRPr sz="3759"/>
            </a:lvl1pPr>
          </a:lstStyle>
          <a:p>
            <a:r>
              <a:t>2.2 离散时间信号</a:t>
            </a:r>
          </a:p>
        </p:txBody>
      </p:sp>
      <p:sp>
        <p:nvSpPr>
          <p:cNvPr id="589" name="2.2.2 序列基本运算"/>
          <p:cNvSpPr txBox="1"/>
          <p:nvPr/>
        </p:nvSpPr>
        <p:spPr>
          <a:xfrm>
            <a:off x="602299" y="1200150"/>
            <a:ext cx="312104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sz="2800" dirty="0"/>
              <a:t>2.2.2</a:t>
            </a:r>
            <a:r>
              <a:rPr dirty="0"/>
              <a:t> </a:t>
            </a:r>
            <a:r>
              <a:rPr sz="2800" dirty="0" err="1"/>
              <a:t>序列基本运算</a:t>
            </a:r>
            <a:endParaRPr sz="2800" dirty="0"/>
          </a:p>
        </p:txBody>
      </p:sp>
      <p:sp>
        <p:nvSpPr>
          <p:cNvPr id="590" name="1、序列移位"/>
          <p:cNvSpPr txBox="1"/>
          <p:nvPr/>
        </p:nvSpPr>
        <p:spPr>
          <a:xfrm>
            <a:off x="372776" y="2116852"/>
            <a:ext cx="216057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900"/>
            </a:lvl1pPr>
          </a:lstStyle>
          <a:p>
            <a:r>
              <a:t>1、序列移位</a:t>
            </a:r>
          </a:p>
        </p:txBody>
      </p:sp>
      <p:pic>
        <p:nvPicPr>
          <p:cNvPr id="5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44" y="2931954"/>
            <a:ext cx="4001416" cy="1067312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右移：序列延迟  y(n) = x(n-m)…"/>
          <p:cNvSpPr txBox="1"/>
          <p:nvPr/>
        </p:nvSpPr>
        <p:spPr>
          <a:xfrm>
            <a:off x="635598" y="5270055"/>
            <a:ext cx="446690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500"/>
            </a:pPr>
            <a:r>
              <a:t>右移：序列延迟  y(n) = x(n-m)</a:t>
            </a:r>
          </a:p>
          <a:p>
            <a:pPr algn="l">
              <a:defRPr sz="2500"/>
            </a:pPr>
            <a:r>
              <a:t>左移：序列超前  y(n) = x(n+m)</a:t>
            </a:r>
          </a:p>
        </p:txBody>
      </p:sp>
      <p:sp>
        <p:nvSpPr>
          <p:cNvPr id="593" name="单位延迟器"/>
          <p:cNvSpPr txBox="1"/>
          <p:nvPr/>
        </p:nvSpPr>
        <p:spPr>
          <a:xfrm>
            <a:off x="1584373" y="4192067"/>
            <a:ext cx="189795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rPr sz="2800" dirty="0" err="1"/>
              <a:t>单位延迟器</a:t>
            </a:r>
            <a:endParaRPr sz="2800" dirty="0"/>
          </a:p>
        </p:txBody>
      </p:sp>
      <p:pic>
        <p:nvPicPr>
          <p:cNvPr id="5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116" y="7699848"/>
            <a:ext cx="3900097" cy="1895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675" y="1861568"/>
            <a:ext cx="4996261" cy="7690099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2、序列相加"/>
          <p:cNvSpPr txBox="1"/>
          <p:nvPr/>
        </p:nvSpPr>
        <p:spPr>
          <a:xfrm>
            <a:off x="242485" y="6648463"/>
            <a:ext cx="216057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900"/>
            </a:lvl1pPr>
          </a:lstStyle>
          <a:p>
            <a:r>
              <a:t>2、序列相加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A6EE7A-AA70-AC40-8F56-A46C5F2D693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39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0" grpId="1" animBg="1" advAuto="0"/>
      <p:bldP spid="591" grpId="2" animBg="1" advAuto="0"/>
      <p:bldP spid="592" grpId="4" build="p" bldLvl="5" animBg="1" advAuto="0"/>
      <p:bldP spid="593" grpId="3" animBg="1" advAuto="0"/>
      <p:bldP spid="594" grpId="7" animBg="1" advAuto="0"/>
      <p:bldP spid="595" grpId="5" animBg="1" advAuto="0"/>
      <p:bldP spid="596" grpId="6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一、信号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1791399"/>
          </a:xfrm>
          <a:prstGeom prst="rect">
            <a:avLst/>
          </a:prstGeom>
        </p:spPr>
        <p:txBody>
          <a:bodyPr/>
          <a:lstStyle/>
          <a:p>
            <a:r>
              <a:t>一、信号</a:t>
            </a:r>
          </a:p>
        </p:txBody>
      </p:sp>
      <p:sp>
        <p:nvSpPr>
          <p:cNvPr id="136" name="什么是信号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443494" cy="838200"/>
          </a:xfrm>
          <a:prstGeom prst="rect">
            <a:avLst/>
          </a:prstGeom>
        </p:spPr>
        <p:txBody>
          <a:bodyPr anchor="t"/>
          <a:lstStyle/>
          <a:p>
            <a:r>
              <a:rPr dirty="0" err="1"/>
              <a:t>什么是信号</a:t>
            </a:r>
            <a:endParaRPr dirty="0"/>
          </a:p>
        </p:txBody>
      </p:sp>
      <p:pic>
        <p:nvPicPr>
          <p:cNvPr id="137" name="ss38.jpg" descr="ss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69" y="3809300"/>
            <a:ext cx="4835653" cy="361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20151021100401_1890.jpg" descr="20151021100401_189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994" y="3809300"/>
            <a:ext cx="5715001" cy="36195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2E57B-34B8-E54A-A4C1-437FDBBF14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4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1" animBg="1" advAuto="0"/>
      <p:bldP spid="138" grpId="2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2.2 离散时间信号"/>
          <p:cNvSpPr txBox="1">
            <a:spLocks noGrp="1"/>
          </p:cNvSpPr>
          <p:nvPr>
            <p:ph type="title"/>
          </p:nvPr>
        </p:nvSpPr>
        <p:spPr>
          <a:xfrm>
            <a:off x="952500" y="12456"/>
            <a:ext cx="11099800" cy="776956"/>
          </a:xfrm>
          <a:prstGeom prst="rect">
            <a:avLst/>
          </a:prstGeom>
        </p:spPr>
        <p:txBody>
          <a:bodyPr/>
          <a:lstStyle>
            <a:lvl1pPr defTabSz="274574">
              <a:defRPr sz="3759"/>
            </a:lvl1pPr>
          </a:lstStyle>
          <a:p>
            <a:r>
              <a:t>2.2 离散时间信号</a:t>
            </a:r>
          </a:p>
        </p:txBody>
      </p:sp>
      <p:sp>
        <p:nvSpPr>
          <p:cNvPr id="599" name="2.2.2 序列基本运算"/>
          <p:cNvSpPr txBox="1"/>
          <p:nvPr/>
        </p:nvSpPr>
        <p:spPr>
          <a:xfrm>
            <a:off x="602299" y="1200150"/>
            <a:ext cx="315631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sz="2800" dirty="0"/>
              <a:t>2.2.2 </a:t>
            </a:r>
            <a:r>
              <a:rPr sz="2800" dirty="0" err="1"/>
              <a:t>序列基本运算</a:t>
            </a:r>
            <a:endParaRPr sz="2800" dirty="0"/>
          </a:p>
        </p:txBody>
      </p:sp>
      <p:pic>
        <p:nvPicPr>
          <p:cNvPr id="6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40" y="3521554"/>
            <a:ext cx="5325797" cy="1998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282" y="3385657"/>
            <a:ext cx="3543675" cy="7769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4" name="Group"/>
          <p:cNvGrpSpPr/>
          <p:nvPr/>
        </p:nvGrpSpPr>
        <p:grpSpPr>
          <a:xfrm>
            <a:off x="8145856" y="4638156"/>
            <a:ext cx="3543675" cy="1729788"/>
            <a:chOff x="0" y="12153"/>
            <a:chExt cx="3543674" cy="1729786"/>
          </a:xfrm>
        </p:grpSpPr>
        <p:pic>
          <p:nvPicPr>
            <p:cNvPr id="60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792472"/>
              <a:ext cx="3543674" cy="9494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3" name="或"/>
            <p:cNvSpPr txBox="1"/>
            <p:nvPr/>
          </p:nvSpPr>
          <p:spPr>
            <a:xfrm>
              <a:off x="1172579" y="12153"/>
              <a:ext cx="461665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2800" dirty="0" err="1"/>
                <a:t>或</a:t>
              </a:r>
              <a:endParaRPr sz="2800" dirty="0"/>
            </a:p>
          </p:txBody>
        </p:sp>
      </p:grpSp>
      <p:sp>
        <p:nvSpPr>
          <p:cNvPr id="605" name="3、序列相乘"/>
          <p:cNvSpPr txBox="1"/>
          <p:nvPr/>
        </p:nvSpPr>
        <p:spPr>
          <a:xfrm>
            <a:off x="415657" y="2258588"/>
            <a:ext cx="216057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900"/>
            </a:lvl1pPr>
          </a:lstStyle>
          <a:p>
            <a:r>
              <a:t>3、序列相乘</a:t>
            </a:r>
          </a:p>
        </p:txBody>
      </p:sp>
      <p:sp>
        <p:nvSpPr>
          <p:cNvPr id="606" name="调制器"/>
          <p:cNvSpPr txBox="1"/>
          <p:nvPr/>
        </p:nvSpPr>
        <p:spPr>
          <a:xfrm>
            <a:off x="1642691" y="5816521"/>
            <a:ext cx="117981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rPr sz="2800" dirty="0" err="1"/>
              <a:t>调制器</a:t>
            </a:r>
            <a:endParaRPr sz="2800" dirty="0"/>
          </a:p>
        </p:txBody>
      </p:sp>
      <p:sp>
        <p:nvSpPr>
          <p:cNvPr id="607" name="4、标量乘法"/>
          <p:cNvSpPr txBox="1"/>
          <p:nvPr/>
        </p:nvSpPr>
        <p:spPr>
          <a:xfrm>
            <a:off x="7032107" y="2258588"/>
            <a:ext cx="216057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900"/>
            </a:lvl1pPr>
          </a:lstStyle>
          <a:p>
            <a:r>
              <a:t>4、标量乘法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48A6D9-57AD-8C43-A6FF-D06813AA721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40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2" animBg="1" advAuto="0"/>
      <p:bldP spid="601" grpId="5" animBg="1" advAuto="0"/>
      <p:bldP spid="604" grpId="6" animBg="1" advAuto="0"/>
      <p:bldP spid="605" grpId="1" animBg="1" advAuto="0"/>
      <p:bldP spid="606" grpId="3" animBg="1" advAuto="0"/>
      <p:bldP spid="607" grpId="4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2.2 离散时间信号"/>
          <p:cNvSpPr txBox="1">
            <a:spLocks noGrp="1"/>
          </p:cNvSpPr>
          <p:nvPr>
            <p:ph type="title"/>
          </p:nvPr>
        </p:nvSpPr>
        <p:spPr>
          <a:xfrm>
            <a:off x="952500" y="12456"/>
            <a:ext cx="11099800" cy="776956"/>
          </a:xfrm>
          <a:prstGeom prst="rect">
            <a:avLst/>
          </a:prstGeom>
        </p:spPr>
        <p:txBody>
          <a:bodyPr/>
          <a:lstStyle>
            <a:lvl1pPr defTabSz="274574">
              <a:defRPr sz="3759"/>
            </a:lvl1pPr>
          </a:lstStyle>
          <a:p>
            <a:r>
              <a:t>2.2 离散时间信号</a:t>
            </a:r>
          </a:p>
        </p:txBody>
      </p:sp>
      <p:sp>
        <p:nvSpPr>
          <p:cNvPr id="610" name="2.2.2 序列基本运算"/>
          <p:cNvSpPr txBox="1"/>
          <p:nvPr/>
        </p:nvSpPr>
        <p:spPr>
          <a:xfrm>
            <a:off x="602299" y="1200150"/>
            <a:ext cx="315631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sz="2800" dirty="0"/>
              <a:t>2.2.2 </a:t>
            </a:r>
            <a:r>
              <a:rPr sz="2800" dirty="0" err="1"/>
              <a:t>序列基本运算</a:t>
            </a:r>
            <a:endParaRPr sz="2800" dirty="0"/>
          </a:p>
        </p:txBody>
      </p:sp>
      <p:sp>
        <p:nvSpPr>
          <p:cNvPr id="611" name="5、序列翻褶"/>
          <p:cNvSpPr txBox="1"/>
          <p:nvPr/>
        </p:nvSpPr>
        <p:spPr>
          <a:xfrm>
            <a:off x="415657" y="2258588"/>
            <a:ext cx="216057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900"/>
            </a:lvl1pPr>
          </a:lstStyle>
          <a:p>
            <a:r>
              <a:t>5、序列翻褶</a:t>
            </a:r>
          </a:p>
        </p:txBody>
      </p:sp>
      <p:pic>
        <p:nvPicPr>
          <p:cNvPr id="6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12" y="3113248"/>
            <a:ext cx="3757963" cy="5578486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6、序列累加"/>
          <p:cNvSpPr txBox="1"/>
          <p:nvPr/>
        </p:nvSpPr>
        <p:spPr>
          <a:xfrm>
            <a:off x="5860004" y="2258588"/>
            <a:ext cx="216057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900"/>
            </a:lvl1pPr>
          </a:lstStyle>
          <a:p>
            <a:r>
              <a:t>6、序列累加</a:t>
            </a:r>
          </a:p>
        </p:txBody>
      </p:sp>
      <p:sp>
        <p:nvSpPr>
          <p:cNvPr id="614" name="Line"/>
          <p:cNvSpPr/>
          <p:nvPr/>
        </p:nvSpPr>
        <p:spPr>
          <a:xfrm>
            <a:off x="1979447" y="3682175"/>
            <a:ext cx="501306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15" name="Line"/>
          <p:cNvSpPr/>
          <p:nvPr/>
        </p:nvSpPr>
        <p:spPr>
          <a:xfrm>
            <a:off x="1731617" y="6647345"/>
            <a:ext cx="683777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1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460" y="2888777"/>
            <a:ext cx="2792010" cy="900394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m以及m之前所有序列值之和"/>
          <p:cNvSpPr txBox="1"/>
          <p:nvPr/>
        </p:nvSpPr>
        <p:spPr>
          <a:xfrm>
            <a:off x="6430340" y="4023428"/>
            <a:ext cx="397489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m以及m之前所有序列值之和</a:t>
            </a:r>
          </a:p>
        </p:txBody>
      </p:sp>
      <p:sp>
        <p:nvSpPr>
          <p:cNvPr id="618" name="7、序列卷积和（离散线性卷积）"/>
          <p:cNvSpPr txBox="1"/>
          <p:nvPr/>
        </p:nvSpPr>
        <p:spPr>
          <a:xfrm>
            <a:off x="5788828" y="5093614"/>
            <a:ext cx="547527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900"/>
            </a:lvl1pPr>
          </a:lstStyle>
          <a:p>
            <a:r>
              <a:t>7、序列卷积和（离散线性卷积）</a:t>
            </a:r>
          </a:p>
        </p:txBody>
      </p:sp>
      <p:pic>
        <p:nvPicPr>
          <p:cNvPr id="61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958" y="5888537"/>
            <a:ext cx="6145679" cy="741418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（1）解析法－已知解析表达式…"/>
          <p:cNvSpPr txBox="1"/>
          <p:nvPr/>
        </p:nvSpPr>
        <p:spPr>
          <a:xfrm>
            <a:off x="5446322" y="6906819"/>
            <a:ext cx="6628418" cy="1957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2800"/>
            </a:pPr>
            <a:r>
              <a:rPr dirty="0"/>
              <a:t>（1）解析法－已知解析表达式</a:t>
            </a:r>
          </a:p>
          <a:p>
            <a:pPr algn="l">
              <a:lnSpc>
                <a:spcPct val="150000"/>
              </a:lnSpc>
              <a:defRPr sz="2800"/>
            </a:pPr>
            <a:r>
              <a:rPr dirty="0"/>
              <a:t>（2）</a:t>
            </a:r>
            <a:r>
              <a:rPr lang="en-CN" dirty="0"/>
              <a:t>作</a:t>
            </a:r>
            <a:r>
              <a:rPr dirty="0" err="1"/>
              <a:t>图法－适合直观表达，长度有限</a:t>
            </a:r>
            <a:endParaRPr dirty="0"/>
          </a:p>
          <a:p>
            <a:pPr algn="l">
              <a:lnSpc>
                <a:spcPct val="150000"/>
              </a:lnSpc>
              <a:defRPr sz="2800"/>
            </a:pPr>
            <a:r>
              <a:rPr dirty="0"/>
              <a:t>（3）排序法－短序列，手算方便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ABB670-7F39-454F-AAA5-BD18C02A5BE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41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6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" grpId="1" animBg="1" advAuto="0"/>
      <p:bldP spid="612" grpId="2" animBg="1" advAuto="0"/>
      <p:bldP spid="613" grpId="5" animBg="1" advAuto="0"/>
      <p:bldP spid="614" grpId="3" animBg="1" advAuto="0"/>
      <p:bldP spid="615" grpId="4" animBg="1" advAuto="0"/>
      <p:bldP spid="616" grpId="6" animBg="1" advAuto="0"/>
      <p:bldP spid="617" grpId="7" animBg="1" advAuto="0"/>
      <p:bldP spid="618" grpId="8" animBg="1" advAuto="0"/>
      <p:bldP spid="619" grpId="9" animBg="1" advAuto="0"/>
      <p:bldP spid="620" grpId="10" build="p" bldLvl="5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2.3 离散时间系统基本概念"/>
          <p:cNvSpPr txBox="1">
            <a:spLocks noGrp="1"/>
          </p:cNvSpPr>
          <p:nvPr>
            <p:ph type="title"/>
          </p:nvPr>
        </p:nvSpPr>
        <p:spPr>
          <a:xfrm>
            <a:off x="952500" y="231040"/>
            <a:ext cx="11099800" cy="826146"/>
          </a:xfrm>
          <a:prstGeom prst="rect">
            <a:avLst/>
          </a:prstGeom>
        </p:spPr>
        <p:txBody>
          <a:bodyPr/>
          <a:lstStyle>
            <a:lvl1pPr defTabSz="297941">
              <a:defRPr sz="4080"/>
            </a:lvl1pPr>
          </a:lstStyle>
          <a:p>
            <a:r>
              <a:t>2.3 离散时间系统基本概念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/>
          <a:srcRect b="37198"/>
          <a:stretch>
            <a:fillRect/>
          </a:stretch>
        </p:blipFill>
        <p:spPr>
          <a:xfrm>
            <a:off x="6954148" y="1572600"/>
            <a:ext cx="5421745" cy="138880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系统：处理信号的软硬件设备…"/>
          <p:cNvSpPr txBox="1"/>
          <p:nvPr/>
        </p:nvSpPr>
        <p:spPr>
          <a:xfrm>
            <a:off x="781686" y="1763759"/>
            <a:ext cx="509270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2800"/>
            </a:pPr>
            <a:r>
              <a:rPr dirty="0" err="1"/>
              <a:t>系统：处理信号的软硬件设备</a:t>
            </a:r>
            <a:endParaRPr dirty="0"/>
          </a:p>
          <a:p>
            <a:pPr algn="l">
              <a:lnSpc>
                <a:spcPct val="150000"/>
              </a:lnSpc>
              <a:defRPr sz="2800"/>
            </a:pPr>
            <a:r>
              <a:rPr dirty="0" err="1"/>
              <a:t>数学上：对输入信号的一种变换</a:t>
            </a:r>
            <a:endParaRPr dirty="0"/>
          </a:p>
        </p:txBody>
      </p:sp>
      <p:sp>
        <p:nvSpPr>
          <p:cNvPr id="191" name="离散时间系统模型"/>
          <p:cNvSpPr txBox="1"/>
          <p:nvPr/>
        </p:nvSpPr>
        <p:spPr>
          <a:xfrm>
            <a:off x="8287053" y="3049406"/>
            <a:ext cx="27559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离散时间系统模型</a:t>
            </a:r>
          </a:p>
        </p:txBody>
      </p:sp>
      <p:sp>
        <p:nvSpPr>
          <p:cNvPr id="192" name="变换函数T[.]的特性即系统特性"/>
          <p:cNvSpPr txBox="1"/>
          <p:nvPr/>
        </p:nvSpPr>
        <p:spPr>
          <a:xfrm>
            <a:off x="770529" y="3068455"/>
            <a:ext cx="49149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800"/>
            </a:lvl1pPr>
          </a:lstStyle>
          <a:p>
            <a:r>
              <a:rPr dirty="0" err="1"/>
              <a:t>变换函数T</a:t>
            </a:r>
            <a:r>
              <a:rPr dirty="0"/>
              <a:t>[.]</a:t>
            </a:r>
            <a:r>
              <a:rPr dirty="0" err="1"/>
              <a:t>的特性即系统特性</a:t>
            </a:r>
            <a:endParaRPr dirty="0"/>
          </a:p>
        </p:txBody>
      </p:sp>
      <p:sp>
        <p:nvSpPr>
          <p:cNvPr id="193" name="根据T[.]特性，可将系统分类：…"/>
          <p:cNvSpPr txBox="1"/>
          <p:nvPr/>
        </p:nvSpPr>
        <p:spPr>
          <a:xfrm>
            <a:off x="821158" y="4424734"/>
            <a:ext cx="5013758" cy="441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2800"/>
            </a:pPr>
            <a:r>
              <a:rPr dirty="0" err="1"/>
              <a:t>根据T</a:t>
            </a:r>
            <a:r>
              <a:rPr dirty="0"/>
              <a:t>[.]</a:t>
            </a:r>
            <a:r>
              <a:rPr dirty="0" err="1"/>
              <a:t>特性，可将系统分类</a:t>
            </a:r>
            <a:r>
              <a:rPr dirty="0"/>
              <a:t>：</a:t>
            </a:r>
          </a:p>
          <a:p>
            <a:pPr algn="l">
              <a:lnSpc>
                <a:spcPct val="150000"/>
              </a:lnSpc>
              <a:defRPr sz="2800"/>
            </a:pPr>
            <a:r>
              <a:rPr dirty="0"/>
              <a:t>1、线性系统</a:t>
            </a:r>
          </a:p>
          <a:p>
            <a:pPr algn="l">
              <a:lnSpc>
                <a:spcPct val="150000"/>
              </a:lnSpc>
              <a:defRPr sz="2800"/>
            </a:pPr>
            <a:r>
              <a:rPr dirty="0"/>
              <a:t>2、非移变系统</a:t>
            </a:r>
          </a:p>
          <a:p>
            <a:pPr algn="l">
              <a:lnSpc>
                <a:spcPct val="150000"/>
              </a:lnSpc>
              <a:defRPr sz="2800"/>
            </a:pPr>
            <a:r>
              <a:rPr dirty="0"/>
              <a:t>3、线性非移变系统</a:t>
            </a:r>
          </a:p>
          <a:p>
            <a:pPr algn="l">
              <a:lnSpc>
                <a:spcPct val="150000"/>
              </a:lnSpc>
              <a:defRPr sz="2800"/>
            </a:pPr>
            <a:r>
              <a:rPr dirty="0"/>
              <a:t>4、稳定系统</a:t>
            </a:r>
          </a:p>
          <a:p>
            <a:pPr algn="l">
              <a:lnSpc>
                <a:spcPct val="150000"/>
              </a:lnSpc>
              <a:defRPr sz="2800"/>
            </a:pPr>
            <a:r>
              <a:rPr dirty="0"/>
              <a:t>5、因果系统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463" y="7024229"/>
            <a:ext cx="2845700" cy="452934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系统单位冲激响应：单位序列输入对应的输出"/>
          <p:cNvSpPr txBox="1"/>
          <p:nvPr/>
        </p:nvSpPr>
        <p:spPr>
          <a:xfrm>
            <a:off x="6076163" y="6051603"/>
            <a:ext cx="6718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rPr>
                <a:solidFill>
                  <a:srgbClr val="FF2600"/>
                </a:solidFill>
              </a:rPr>
              <a:t>系统单位冲激响应</a:t>
            </a:r>
            <a:r>
              <a:t>：单位序列输入对应的输出</a:t>
            </a:r>
          </a:p>
        </p:txBody>
      </p:sp>
      <p:sp>
        <p:nvSpPr>
          <p:cNvPr id="196" name="定义："/>
          <p:cNvSpPr txBox="1"/>
          <p:nvPr/>
        </p:nvSpPr>
        <p:spPr>
          <a:xfrm>
            <a:off x="6166355" y="5320214"/>
            <a:ext cx="11049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定义：</a:t>
            </a:r>
          </a:p>
        </p:txBody>
      </p:sp>
      <p:sp>
        <p:nvSpPr>
          <p:cNvPr id="197" name="系统阶跃响应：系统对单位阶跃函数的响应，对系统电平变化的响应"/>
          <p:cNvSpPr txBox="1"/>
          <p:nvPr/>
        </p:nvSpPr>
        <p:spPr>
          <a:xfrm>
            <a:off x="6089872" y="7746625"/>
            <a:ext cx="679849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600"/>
            </a:pPr>
            <a:r>
              <a:rPr>
                <a:solidFill>
                  <a:srgbClr val="FF2600"/>
                </a:solidFill>
              </a:rPr>
              <a:t>系统阶跃响应</a:t>
            </a:r>
            <a:r>
              <a:t>：系统对单位阶跃函数的响应，对系统电平变化的响应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227320-97DB-924E-82B8-87A99B4232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42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animBg="1" advAuto="0"/>
      <p:bldP spid="190" grpId="0" build="p" bldLvl="5" animBg="1" advAuto="0"/>
      <p:bldP spid="191" grpId="0" animBg="1" advAuto="0"/>
      <p:bldP spid="192" grpId="0" animBg="1" advAuto="0"/>
      <p:bldP spid="193" grpId="0" build="p" bldLvl="5" animBg="1" advAuto="0"/>
      <p:bldP spid="194" grpId="0" animBg="1" advAuto="0"/>
      <p:bldP spid="195" grpId="0" animBg="1" advAuto="0"/>
      <p:bldP spid="196" grpId="0" animBg="1" advAuto="0"/>
      <p:bldP spid="197" grpId="0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2.3 离散时间系统基本概念"/>
          <p:cNvSpPr txBox="1"/>
          <p:nvPr/>
        </p:nvSpPr>
        <p:spPr>
          <a:xfrm>
            <a:off x="952500" y="231040"/>
            <a:ext cx="11099800" cy="826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297941">
              <a:defRPr sz="4080"/>
            </a:lvl1pPr>
          </a:lstStyle>
          <a:p>
            <a:r>
              <a:rPr dirty="0"/>
              <a:t>2.3 </a:t>
            </a:r>
            <a:r>
              <a:rPr dirty="0" err="1"/>
              <a:t>离散时间系统基本概念</a:t>
            </a:r>
            <a:endParaRPr dirty="0"/>
          </a:p>
        </p:txBody>
      </p:sp>
      <p:sp>
        <p:nvSpPr>
          <p:cNvPr id="200" name="1、线性系统"/>
          <p:cNvSpPr txBox="1"/>
          <p:nvPr/>
        </p:nvSpPr>
        <p:spPr>
          <a:xfrm>
            <a:off x="839541" y="1688574"/>
            <a:ext cx="1948892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rPr dirty="0"/>
              <a:t>1、线性系统</a:t>
            </a:r>
          </a:p>
        </p:txBody>
      </p:sp>
      <p:sp>
        <p:nvSpPr>
          <p:cNvPr id="201" name="可加性（叠加性）"/>
          <p:cNvSpPr txBox="1"/>
          <p:nvPr/>
        </p:nvSpPr>
        <p:spPr>
          <a:xfrm>
            <a:off x="9274629" y="2790875"/>
            <a:ext cx="297517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rPr sz="2800" dirty="0" err="1"/>
              <a:t>可加性（叠加性</a:t>
            </a:r>
            <a:r>
              <a:rPr sz="2800" dirty="0"/>
              <a:t>）</a:t>
            </a:r>
          </a:p>
        </p:txBody>
      </p:sp>
      <p:sp>
        <p:nvSpPr>
          <p:cNvPr id="202" name="比例性（齐次性）"/>
          <p:cNvSpPr txBox="1"/>
          <p:nvPr/>
        </p:nvSpPr>
        <p:spPr>
          <a:xfrm>
            <a:off x="9274629" y="3691393"/>
            <a:ext cx="297517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rPr sz="2800" dirty="0" err="1"/>
              <a:t>比例性（齐次性</a:t>
            </a:r>
            <a:r>
              <a:rPr sz="2800" dirty="0"/>
              <a:t>）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38" y="2822664"/>
            <a:ext cx="37084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307" y="2822664"/>
            <a:ext cx="44323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307" y="3723182"/>
            <a:ext cx="44323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Oval"/>
          <p:cNvSpPr/>
          <p:nvPr/>
        </p:nvSpPr>
        <p:spPr>
          <a:xfrm>
            <a:off x="6825094" y="2835364"/>
            <a:ext cx="429282" cy="444501"/>
          </a:xfrm>
          <a:prstGeom prst="ellips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Oval"/>
          <p:cNvSpPr/>
          <p:nvPr/>
        </p:nvSpPr>
        <p:spPr>
          <a:xfrm>
            <a:off x="4750827" y="3735882"/>
            <a:ext cx="429282" cy="444501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Oval"/>
          <p:cNvSpPr/>
          <p:nvPr/>
        </p:nvSpPr>
        <p:spPr>
          <a:xfrm>
            <a:off x="7152209" y="3735882"/>
            <a:ext cx="429282" cy="444501"/>
          </a:xfrm>
          <a:prstGeom prst="ellips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9129" y="4907359"/>
            <a:ext cx="4438028" cy="1838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0130" y="7416478"/>
            <a:ext cx="4556025" cy="169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例：判断以下系统是否为一个线性系统"/>
          <p:cNvSpPr txBox="1"/>
          <p:nvPr/>
        </p:nvSpPr>
        <p:spPr>
          <a:xfrm>
            <a:off x="196588" y="4623701"/>
            <a:ext cx="57277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rPr dirty="0" err="1"/>
              <a:t>例：判断以下系统是否为一个线性系统</a:t>
            </a:r>
            <a:endParaRPr dirty="0"/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049" y="5345415"/>
            <a:ext cx="3644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349" y="6389432"/>
            <a:ext cx="41783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7699" y="7089275"/>
            <a:ext cx="41656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7878" y="7804666"/>
            <a:ext cx="2870201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不满足齐次性，是非线性系统"/>
          <p:cNvSpPr txBox="1"/>
          <p:nvPr/>
        </p:nvSpPr>
        <p:spPr>
          <a:xfrm>
            <a:off x="1107878" y="8624810"/>
            <a:ext cx="4794251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rPr dirty="0" err="1"/>
              <a:t>不满足齐次性，是非线性系统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4E0CBC-F7E9-9342-BB4B-6DE7173E27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43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 advAuto="0"/>
      <p:bldP spid="202" grpId="0" animBg="1" advAuto="0"/>
      <p:bldP spid="203" grpId="0" animBg="1" advAuto="0"/>
      <p:bldP spid="204" grpId="0" animBg="1" advAuto="0"/>
      <p:bldP spid="205" grpId="0" animBg="1" advAuto="0"/>
      <p:bldP spid="206" grpId="0" animBg="1" advAuto="0"/>
      <p:bldP spid="207" grpId="0" animBg="1" advAuto="0"/>
      <p:bldP spid="208" grpId="0" animBg="1" advAuto="0"/>
      <p:bldP spid="209" grpId="0" animBg="1" advAuto="0"/>
      <p:bldP spid="210" grpId="0" animBg="1" advAuto="0"/>
      <p:bldP spid="211" grpId="0" animBg="1" advAuto="0"/>
      <p:bldP spid="212" grpId="0" animBg="1" advAuto="0"/>
      <p:bldP spid="213" grpId="0" animBg="1" advAuto="0"/>
      <p:bldP spid="214" grpId="0" animBg="1" advAuto="0"/>
      <p:bldP spid="215" grpId="0" animBg="1" advAuto="0"/>
      <p:bldP spid="216" grpId="0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2.3 离散时间系统基本概念"/>
          <p:cNvSpPr txBox="1"/>
          <p:nvPr/>
        </p:nvSpPr>
        <p:spPr>
          <a:xfrm>
            <a:off x="952500" y="231040"/>
            <a:ext cx="11099800" cy="826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297941">
              <a:defRPr sz="4080"/>
            </a:lvl1pPr>
          </a:lstStyle>
          <a:p>
            <a:r>
              <a:t>2.3 离散时间系统基本概念</a:t>
            </a:r>
          </a:p>
        </p:txBody>
      </p:sp>
      <p:sp>
        <p:nvSpPr>
          <p:cNvPr id="219" name="2、非移变系统"/>
          <p:cNvSpPr txBox="1"/>
          <p:nvPr/>
        </p:nvSpPr>
        <p:spPr>
          <a:xfrm>
            <a:off x="674441" y="1654175"/>
            <a:ext cx="227909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rPr dirty="0"/>
              <a:t>2、非移变系统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394" y="2328289"/>
            <a:ext cx="4738012" cy="566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688" y="6027407"/>
            <a:ext cx="5963176" cy="2862547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系统特性不随时间改变。输入提前或延迟m个抽样间隔，…"/>
          <p:cNvSpPr txBox="1"/>
          <p:nvPr/>
        </p:nvSpPr>
        <p:spPr>
          <a:xfrm>
            <a:off x="2893473" y="3329663"/>
            <a:ext cx="838768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系统特性不随时间改变。输入提前或延迟</a:t>
            </a:r>
            <a:r>
              <a:rPr dirty="0" err="1">
                <a:latin typeface="Times"/>
                <a:ea typeface="Times"/>
                <a:cs typeface="Times"/>
                <a:sym typeface="Times"/>
              </a:rPr>
              <a:t>m</a:t>
            </a:r>
            <a:r>
              <a:rPr dirty="0" err="1"/>
              <a:t>个抽样间隔</a:t>
            </a:r>
            <a:r>
              <a:rPr dirty="0"/>
              <a:t>，</a:t>
            </a:r>
          </a:p>
          <a:p>
            <a:pPr algn="l" defTabSz="457200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输出也提前或延迟</a:t>
            </a:r>
            <a:r>
              <a:rPr dirty="0" err="1">
                <a:latin typeface="Times"/>
                <a:ea typeface="Times"/>
                <a:cs typeface="Times"/>
                <a:sym typeface="Times"/>
              </a:rPr>
              <a:t>m</a:t>
            </a:r>
            <a:r>
              <a:rPr dirty="0" err="1"/>
              <a:t>个抽样间隔</a:t>
            </a:r>
            <a:r>
              <a:rPr dirty="0"/>
              <a:t>。</a:t>
            </a:r>
          </a:p>
        </p:txBody>
      </p:sp>
      <p:sp>
        <p:nvSpPr>
          <p:cNvPr id="223" name="物理意义："/>
          <p:cNvSpPr txBox="1"/>
          <p:nvPr/>
        </p:nvSpPr>
        <p:spPr>
          <a:xfrm>
            <a:off x="931337" y="3367361"/>
            <a:ext cx="1765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433FF"/>
                </a:solidFill>
              </a:defRPr>
            </a:lvl1pPr>
          </a:lstStyle>
          <a:p>
            <a:r>
              <a:t>物理意义：</a:t>
            </a:r>
          </a:p>
        </p:txBody>
      </p:sp>
      <p:sp>
        <p:nvSpPr>
          <p:cNvPr id="224" name="判断方法："/>
          <p:cNvSpPr txBox="1"/>
          <p:nvPr/>
        </p:nvSpPr>
        <p:spPr>
          <a:xfrm>
            <a:off x="931337" y="5178840"/>
            <a:ext cx="1765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433FF"/>
                </a:solidFill>
              </a:defRPr>
            </a:lvl1pPr>
          </a:lstStyle>
          <a:p>
            <a:r>
              <a:t>判断方法：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4"/>
          <a:srcRect b="61017"/>
          <a:stretch>
            <a:fillRect/>
          </a:stretch>
        </p:blipFill>
        <p:spPr>
          <a:xfrm>
            <a:off x="42881" y="6324861"/>
            <a:ext cx="6209298" cy="694524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示例："/>
          <p:cNvSpPr txBox="1"/>
          <p:nvPr/>
        </p:nvSpPr>
        <p:spPr>
          <a:xfrm>
            <a:off x="7063232" y="5337004"/>
            <a:ext cx="11049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433FF"/>
                </a:solidFill>
              </a:defRPr>
            </a:lvl1pPr>
          </a:lstStyle>
          <a:p>
            <a:r>
              <a:t>示例：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4"/>
          <a:srcRect t="65474"/>
          <a:stretch>
            <a:fillRect/>
          </a:stretch>
        </p:blipFill>
        <p:spPr>
          <a:xfrm>
            <a:off x="42881" y="7532617"/>
            <a:ext cx="6209298" cy="6151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20BA00-D217-6D4B-9F31-56444BB7A07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44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animBg="1" advAuto="0"/>
      <p:bldP spid="221" grpId="0" animBg="1" advAuto="0"/>
      <p:bldP spid="222" grpId="0" animBg="1" advAuto="0"/>
      <p:bldP spid="223" grpId="0" animBg="1" advAuto="0"/>
      <p:bldP spid="224" grpId="0" animBg="1" advAuto="0"/>
      <p:bldP spid="225" grpId="0" animBg="1" advAuto="0"/>
      <p:bldP spid="226" grpId="0" animBg="1" advAuto="0"/>
      <p:bldP spid="227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2.3 离散时间系统基本概念"/>
          <p:cNvSpPr txBox="1"/>
          <p:nvPr/>
        </p:nvSpPr>
        <p:spPr>
          <a:xfrm>
            <a:off x="952500" y="231040"/>
            <a:ext cx="11099800" cy="826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297941">
              <a:defRPr sz="4080"/>
            </a:lvl1pPr>
          </a:lstStyle>
          <a:p>
            <a:r>
              <a:t>2.3 离散时间系统基本概念</a:t>
            </a:r>
          </a:p>
        </p:txBody>
      </p:sp>
      <p:sp>
        <p:nvSpPr>
          <p:cNvPr id="230" name="2、非移变系统"/>
          <p:cNvSpPr txBox="1"/>
          <p:nvPr/>
        </p:nvSpPr>
        <p:spPr>
          <a:xfrm>
            <a:off x="674441" y="1654175"/>
            <a:ext cx="227909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2、非移变系统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394" y="2328289"/>
            <a:ext cx="4738012" cy="566903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系统特性不随时间改变。输入提前或延迟m个抽样间隔，…"/>
          <p:cNvSpPr txBox="1"/>
          <p:nvPr/>
        </p:nvSpPr>
        <p:spPr>
          <a:xfrm>
            <a:off x="2893473" y="3329663"/>
            <a:ext cx="838768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系统特性不随时间改变。输入提前或延迟</a:t>
            </a:r>
            <a:r>
              <a:rPr dirty="0" err="1">
                <a:latin typeface="Times"/>
                <a:ea typeface="Times"/>
                <a:cs typeface="Times"/>
                <a:sym typeface="Times"/>
              </a:rPr>
              <a:t>m</a:t>
            </a:r>
            <a:r>
              <a:rPr dirty="0" err="1"/>
              <a:t>个抽样间隔</a:t>
            </a:r>
            <a:r>
              <a:rPr dirty="0"/>
              <a:t>，</a:t>
            </a:r>
          </a:p>
          <a:p>
            <a:pPr algn="l" defTabSz="457200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输出也提前或延迟</a:t>
            </a:r>
            <a:r>
              <a:rPr dirty="0" err="1">
                <a:latin typeface="Times"/>
                <a:ea typeface="Times"/>
                <a:cs typeface="Times"/>
                <a:sym typeface="Times"/>
              </a:rPr>
              <a:t>m</a:t>
            </a:r>
            <a:r>
              <a:rPr dirty="0" err="1"/>
              <a:t>个抽样间隔</a:t>
            </a:r>
            <a:r>
              <a:rPr dirty="0"/>
              <a:t>。</a:t>
            </a:r>
          </a:p>
        </p:txBody>
      </p:sp>
      <p:sp>
        <p:nvSpPr>
          <p:cNvPr id="233" name="物理意义："/>
          <p:cNvSpPr txBox="1"/>
          <p:nvPr/>
        </p:nvSpPr>
        <p:spPr>
          <a:xfrm>
            <a:off x="931337" y="3367361"/>
            <a:ext cx="1765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433FF"/>
                </a:solidFill>
              </a:defRPr>
            </a:lvl1pPr>
          </a:lstStyle>
          <a:p>
            <a:r>
              <a:t>物理意义：</a:t>
            </a:r>
          </a:p>
        </p:txBody>
      </p:sp>
      <p:sp>
        <p:nvSpPr>
          <p:cNvPr id="234" name="判断系统是否非移变系统："/>
          <p:cNvSpPr txBox="1"/>
          <p:nvPr/>
        </p:nvSpPr>
        <p:spPr>
          <a:xfrm>
            <a:off x="5048963" y="4591050"/>
            <a:ext cx="40767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rPr dirty="0" err="1"/>
              <a:t>判断系统是否非移变系统</a:t>
            </a:r>
            <a:r>
              <a:rPr dirty="0"/>
              <a:t>：</a:t>
            </a:r>
          </a:p>
        </p:txBody>
      </p:sp>
      <p:sp>
        <p:nvSpPr>
          <p:cNvPr id="235" name="判断方法："/>
          <p:cNvSpPr txBox="1"/>
          <p:nvPr/>
        </p:nvSpPr>
        <p:spPr>
          <a:xfrm>
            <a:off x="931337" y="5178840"/>
            <a:ext cx="1765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433FF"/>
                </a:solidFill>
              </a:defRPr>
            </a:lvl1pPr>
          </a:lstStyle>
          <a:p>
            <a:r>
              <a:t>判断方法：</a:t>
            </a:r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1" y="6324861"/>
            <a:ext cx="6209298" cy="1781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662" y="4659502"/>
            <a:ext cx="3759057" cy="434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261" y="5522953"/>
            <a:ext cx="4111525" cy="514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9390" y="6447108"/>
            <a:ext cx="4813139" cy="48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1673" y="7339372"/>
            <a:ext cx="4076701" cy="584773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tep 1"/>
          <p:cNvSpPr txBox="1"/>
          <p:nvPr/>
        </p:nvSpPr>
        <p:spPr>
          <a:xfrm>
            <a:off x="6938453" y="5522953"/>
            <a:ext cx="106857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433FF"/>
                </a:solidFill>
              </a:defRPr>
            </a:lvl1pPr>
          </a:lstStyle>
          <a:p>
            <a:r>
              <a:t>Step 1</a:t>
            </a:r>
          </a:p>
        </p:txBody>
      </p:sp>
      <p:sp>
        <p:nvSpPr>
          <p:cNvPr id="242" name="Step 2"/>
          <p:cNvSpPr txBox="1"/>
          <p:nvPr/>
        </p:nvSpPr>
        <p:spPr>
          <a:xfrm>
            <a:off x="6938453" y="6440963"/>
            <a:ext cx="106857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433FF"/>
                </a:solidFill>
              </a:defRPr>
            </a:lvl1pPr>
          </a:lstStyle>
          <a:p>
            <a:r>
              <a:t>Step 2</a:t>
            </a:r>
          </a:p>
        </p:txBody>
      </p:sp>
      <p:sp>
        <p:nvSpPr>
          <p:cNvPr id="243" name="移变系统"/>
          <p:cNvSpPr txBox="1"/>
          <p:nvPr/>
        </p:nvSpPr>
        <p:spPr>
          <a:xfrm>
            <a:off x="8225822" y="8264946"/>
            <a:ext cx="14351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433FF"/>
                </a:solidFill>
              </a:defRPr>
            </a:lvl1pPr>
          </a:lstStyle>
          <a:p>
            <a:r>
              <a:t>移变系统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DEF68C-B3BD-2A46-876C-C4AE1BE6854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45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 advAuto="0"/>
      <p:bldP spid="237" grpId="0" animBg="1" advAuto="0"/>
      <p:bldP spid="238" grpId="0" animBg="1" advAuto="0"/>
      <p:bldP spid="239" grpId="0" animBg="1" advAuto="0"/>
      <p:bldP spid="240" grpId="0" animBg="1" advAuto="0"/>
      <p:bldP spid="241" grpId="0" animBg="1" advAuto="0"/>
      <p:bldP spid="242" grpId="0" animBg="1" advAuto="0"/>
      <p:bldP spid="243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2.3 离散时间系统基本概念"/>
          <p:cNvSpPr txBox="1"/>
          <p:nvPr/>
        </p:nvSpPr>
        <p:spPr>
          <a:xfrm>
            <a:off x="952500" y="231040"/>
            <a:ext cx="11099800" cy="826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297941">
              <a:defRPr sz="4080"/>
            </a:lvl1pPr>
          </a:lstStyle>
          <a:p>
            <a:r>
              <a:t>2.3 离散时间系统基本概念</a:t>
            </a:r>
          </a:p>
        </p:txBody>
      </p:sp>
      <p:sp>
        <p:nvSpPr>
          <p:cNvPr id="246" name="3、线性非移变系统（LTI）"/>
          <p:cNvSpPr txBox="1"/>
          <p:nvPr/>
        </p:nvSpPr>
        <p:spPr>
          <a:xfrm>
            <a:off x="242854" y="1654175"/>
            <a:ext cx="402849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3、线性非移变系统（LTI）</a:t>
            </a:r>
          </a:p>
        </p:txBody>
      </p:sp>
      <p:sp>
        <p:nvSpPr>
          <p:cNvPr id="247" name="线性系统＋非移变系统"/>
          <p:cNvSpPr txBox="1"/>
          <p:nvPr/>
        </p:nvSpPr>
        <p:spPr>
          <a:xfrm>
            <a:off x="4565546" y="1654175"/>
            <a:ext cx="3416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433FF"/>
                </a:solidFill>
              </a:defRPr>
            </a:lvl1pPr>
          </a:lstStyle>
          <a:p>
            <a:r>
              <a:t>线性系统＋非移变系统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48" y="3284998"/>
            <a:ext cx="2334194" cy="434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440" y="2685276"/>
            <a:ext cx="1788707" cy="350877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设输入序列："/>
          <p:cNvSpPr txBox="1"/>
          <p:nvPr/>
        </p:nvSpPr>
        <p:spPr>
          <a:xfrm>
            <a:off x="456062" y="2574964"/>
            <a:ext cx="20955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设输入序列：</a:t>
            </a:r>
          </a:p>
        </p:txBody>
      </p:sp>
      <p:sp>
        <p:nvSpPr>
          <p:cNvPr id="251" name="系统零状态响应："/>
          <p:cNvSpPr txBox="1"/>
          <p:nvPr/>
        </p:nvSpPr>
        <p:spPr>
          <a:xfrm>
            <a:off x="456062" y="3216545"/>
            <a:ext cx="27559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系统零状态响应：</a:t>
            </a:r>
          </a:p>
        </p:txBody>
      </p:sp>
      <p:sp>
        <p:nvSpPr>
          <p:cNvPr id="252" name="即单位冲激响应"/>
          <p:cNvSpPr txBox="1"/>
          <p:nvPr/>
        </p:nvSpPr>
        <p:spPr>
          <a:xfrm>
            <a:off x="5871821" y="3216545"/>
            <a:ext cx="24257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即单位冲激响应</a:t>
            </a:r>
          </a:p>
        </p:txBody>
      </p:sp>
      <p:sp>
        <p:nvSpPr>
          <p:cNvPr id="253" name="系统特性："/>
          <p:cNvSpPr txBox="1"/>
          <p:nvPr/>
        </p:nvSpPr>
        <p:spPr>
          <a:xfrm>
            <a:off x="470356" y="4043949"/>
            <a:ext cx="1765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系统特性：</a:t>
            </a:r>
          </a:p>
        </p:txBody>
      </p:sp>
      <p:grpSp>
        <p:nvGrpSpPr>
          <p:cNvPr id="257" name="Group"/>
          <p:cNvGrpSpPr/>
          <p:nvPr/>
        </p:nvGrpSpPr>
        <p:grpSpPr>
          <a:xfrm>
            <a:off x="2126275" y="4043949"/>
            <a:ext cx="6607034" cy="571501"/>
            <a:chOff x="0" y="-38099"/>
            <a:chExt cx="6607032" cy="571500"/>
          </a:xfrm>
        </p:grpSpPr>
        <p:pic>
          <p:nvPicPr>
            <p:cNvPr id="254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4320" y="72211"/>
              <a:ext cx="763673" cy="350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3360" y="61836"/>
              <a:ext cx="763673" cy="371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6" name="假设输入序列与输出序列分别为         和"/>
            <p:cNvSpPr txBox="1"/>
            <p:nvPr/>
          </p:nvSpPr>
          <p:spPr>
            <a:xfrm>
              <a:off x="0" y="-38100"/>
              <a:ext cx="589346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600"/>
              </a:lvl1pPr>
            </a:lstStyle>
            <a:p>
              <a:r>
                <a:t>假设输入序列与输出序列分别为         和</a:t>
              </a:r>
            </a:p>
          </p:txBody>
        </p:sp>
      </p:grpSp>
      <p:pic>
        <p:nvPicPr>
          <p:cNvPr id="258" name="Image" descr="Image"/>
          <p:cNvPicPr>
            <a:picLocks noChangeAspect="1"/>
          </p:cNvPicPr>
          <p:nvPr/>
        </p:nvPicPr>
        <p:blipFill>
          <a:blip r:embed="rId6"/>
          <a:srcRect r="81775"/>
          <a:stretch>
            <a:fillRect/>
          </a:stretch>
        </p:blipFill>
        <p:spPr>
          <a:xfrm>
            <a:off x="2120173" y="4939805"/>
            <a:ext cx="784079" cy="852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6"/>
          <a:srcRect l="17075"/>
          <a:stretch>
            <a:fillRect/>
          </a:stretch>
        </p:blipFill>
        <p:spPr>
          <a:xfrm>
            <a:off x="2838864" y="4939805"/>
            <a:ext cx="3567713" cy="852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8353" y="5947406"/>
            <a:ext cx="3318706" cy="826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6362" y="6929062"/>
            <a:ext cx="3030081" cy="852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6767" y="7936663"/>
            <a:ext cx="2417173" cy="434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7500" y="7148951"/>
            <a:ext cx="3233759" cy="412314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非移变系统"/>
          <p:cNvSpPr txBox="1"/>
          <p:nvPr/>
        </p:nvSpPr>
        <p:spPr>
          <a:xfrm>
            <a:off x="7074441" y="7069357"/>
            <a:ext cx="1765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433FF"/>
                </a:solidFill>
              </a:defRPr>
            </a:lvl1pPr>
          </a:lstStyle>
          <a:p>
            <a:r>
              <a:t>非移变系统</a:t>
            </a:r>
          </a:p>
        </p:txBody>
      </p:sp>
      <p:sp>
        <p:nvSpPr>
          <p:cNvPr id="265" name="线性系统"/>
          <p:cNvSpPr txBox="1"/>
          <p:nvPr/>
        </p:nvSpPr>
        <p:spPr>
          <a:xfrm>
            <a:off x="7096601" y="6074729"/>
            <a:ext cx="14351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433FF"/>
                </a:solidFill>
              </a:defRPr>
            </a:lvl1pPr>
          </a:lstStyle>
          <a:p>
            <a:r>
              <a:t>线性系统</a:t>
            </a:r>
          </a:p>
        </p:txBody>
      </p:sp>
      <p:grpSp>
        <p:nvGrpSpPr>
          <p:cNvPr id="269" name="Group"/>
          <p:cNvGrpSpPr/>
          <p:nvPr/>
        </p:nvGrpSpPr>
        <p:grpSpPr>
          <a:xfrm>
            <a:off x="1942752" y="8599878"/>
            <a:ext cx="3401719" cy="952295"/>
            <a:chOff x="0" y="0"/>
            <a:chExt cx="3401717" cy="952294"/>
          </a:xfrm>
        </p:grpSpPr>
        <p:pic>
          <p:nvPicPr>
            <p:cNvPr id="266" name="Image" descr="Image"/>
            <p:cNvPicPr>
              <a:picLocks noChangeAspect="1"/>
            </p:cNvPicPr>
            <p:nvPr/>
          </p:nvPicPr>
          <p:blipFill>
            <a:blip r:embed="rId6"/>
            <a:srcRect r="81775"/>
            <a:stretch>
              <a:fillRect/>
            </a:stretch>
          </p:blipFill>
          <p:spPr>
            <a:xfrm>
              <a:off x="86093" y="50102"/>
              <a:ext cx="784080" cy="8522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7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5569" y="258850"/>
              <a:ext cx="2417174" cy="434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" name="Rectangle"/>
            <p:cNvSpPr/>
            <p:nvPr/>
          </p:nvSpPr>
          <p:spPr>
            <a:xfrm>
              <a:off x="0" y="0"/>
              <a:ext cx="3401718" cy="952295"/>
            </a:xfrm>
            <a:prstGeom prst="rect">
              <a:avLst/>
            </a:prstGeom>
            <a:noFill/>
            <a:ln w="508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0" name="卷积定义"/>
          <p:cNvSpPr txBox="1"/>
          <p:nvPr/>
        </p:nvSpPr>
        <p:spPr>
          <a:xfrm>
            <a:off x="7096601" y="7868211"/>
            <a:ext cx="14351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433FF"/>
                </a:solidFill>
              </a:defRPr>
            </a:lvl1pPr>
          </a:lstStyle>
          <a:p>
            <a:r>
              <a:t>卷积定义</a:t>
            </a:r>
          </a:p>
        </p:txBody>
      </p:sp>
      <p:sp>
        <p:nvSpPr>
          <p:cNvPr id="271" name="单位脉冲响应代表了系统特性"/>
          <p:cNvSpPr txBox="1"/>
          <p:nvPr/>
        </p:nvSpPr>
        <p:spPr>
          <a:xfrm>
            <a:off x="5871821" y="8824674"/>
            <a:ext cx="4770537" cy="50270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rPr dirty="0" err="1"/>
              <a:t>单位脉冲响应代表了系统特性</a:t>
            </a:r>
            <a:r>
              <a:rPr lang="zh-CN" altLang="en-US" dirty="0"/>
              <a:t>！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CEC8B7-E960-BF4F-939E-8EE9B539594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46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 animBg="1" advAuto="0"/>
      <p:bldP spid="247" grpId="0" animBg="1" advAuto="0"/>
      <p:bldP spid="248" grpId="0" animBg="1" advAuto="0"/>
      <p:bldP spid="249" grpId="0" animBg="1" advAuto="0"/>
      <p:bldP spid="250" grpId="0" animBg="1" advAuto="0"/>
      <p:bldP spid="251" grpId="0" animBg="1" advAuto="0"/>
      <p:bldP spid="252" grpId="0" animBg="1" advAuto="0"/>
      <p:bldP spid="253" grpId="0" animBg="1" advAuto="0"/>
      <p:bldP spid="257" grpId="0" animBg="1" advAuto="0"/>
      <p:bldP spid="258" grpId="0" animBg="1" advAuto="0"/>
      <p:bldP spid="259" grpId="0" animBg="1" advAuto="0"/>
      <p:bldP spid="260" grpId="0" animBg="1" advAuto="0"/>
      <p:bldP spid="261" grpId="0" animBg="1" advAuto="0"/>
      <p:bldP spid="262" grpId="0" animBg="1" advAuto="0"/>
      <p:bldP spid="263" grpId="0" animBg="1" advAuto="0"/>
      <p:bldP spid="264" grpId="0" animBg="1" advAuto="0"/>
      <p:bldP spid="265" grpId="0" animBg="1" advAuto="0"/>
      <p:bldP spid="269" grpId="0" animBg="1" advAuto="0"/>
      <p:bldP spid="270" grpId="0" animBg="1" advAuto="0"/>
      <p:bldP spid="271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2.3 离散时间系统基本概念"/>
          <p:cNvSpPr txBox="1"/>
          <p:nvPr/>
        </p:nvSpPr>
        <p:spPr>
          <a:xfrm>
            <a:off x="952500" y="231040"/>
            <a:ext cx="11099800" cy="826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297941">
              <a:defRPr sz="4080"/>
            </a:lvl1pPr>
          </a:lstStyle>
          <a:p>
            <a:r>
              <a:t>2.3 离散时间系统基本概念</a:t>
            </a:r>
          </a:p>
        </p:txBody>
      </p:sp>
      <p:sp>
        <p:nvSpPr>
          <p:cNvPr id="274" name="4、稳定系统"/>
          <p:cNvSpPr txBox="1"/>
          <p:nvPr/>
        </p:nvSpPr>
        <p:spPr>
          <a:xfrm>
            <a:off x="710896" y="1706569"/>
            <a:ext cx="194889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4、稳定系统</a:t>
            </a:r>
          </a:p>
        </p:txBody>
      </p:sp>
      <p:sp>
        <p:nvSpPr>
          <p:cNvPr id="275" name="有界输入得到有界输出"/>
          <p:cNvSpPr txBox="1"/>
          <p:nvPr/>
        </p:nvSpPr>
        <p:spPr>
          <a:xfrm>
            <a:off x="3193328" y="1668469"/>
            <a:ext cx="3416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433FF"/>
                </a:solidFill>
              </a:defRPr>
            </a:lvl1pPr>
          </a:lstStyle>
          <a:p>
            <a:r>
              <a:t>有界输入得到有界输出</a:t>
            </a:r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045" y="2652190"/>
            <a:ext cx="1793937" cy="402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933" y="2647208"/>
            <a:ext cx="1793937" cy="380647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Line"/>
          <p:cNvSpPr/>
          <p:nvPr/>
        </p:nvSpPr>
        <p:spPr>
          <a:xfrm>
            <a:off x="5367111" y="2837531"/>
            <a:ext cx="8466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9" name="对于线性非移变系统："/>
          <p:cNvSpPr txBox="1"/>
          <p:nvPr/>
        </p:nvSpPr>
        <p:spPr>
          <a:xfrm>
            <a:off x="837896" y="3663193"/>
            <a:ext cx="3416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rPr dirty="0" err="1"/>
              <a:t>对于线性非移变系统</a:t>
            </a:r>
            <a:r>
              <a:rPr dirty="0"/>
              <a:t>：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058" y="4462759"/>
            <a:ext cx="4396054" cy="863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211" y="5458908"/>
            <a:ext cx="3700249" cy="863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388" y="6455057"/>
            <a:ext cx="2515704" cy="863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7768" y="6638932"/>
            <a:ext cx="689264" cy="49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1283" y="7817897"/>
            <a:ext cx="2705818" cy="826147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对于线性非移变系统稳定的条件："/>
          <p:cNvSpPr txBox="1"/>
          <p:nvPr/>
        </p:nvSpPr>
        <p:spPr>
          <a:xfrm>
            <a:off x="979190" y="8013673"/>
            <a:ext cx="5067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rPr dirty="0" err="1"/>
              <a:t>对于线性非移变系统稳定的条件</a:t>
            </a:r>
            <a:r>
              <a:rPr dirty="0"/>
              <a:t>：</a:t>
            </a:r>
          </a:p>
        </p:txBody>
      </p:sp>
      <p:sp>
        <p:nvSpPr>
          <p:cNvPr id="286" name="假设输入信号有界"/>
          <p:cNvSpPr txBox="1"/>
          <p:nvPr/>
        </p:nvSpPr>
        <p:spPr>
          <a:xfrm>
            <a:off x="7695713" y="6635114"/>
            <a:ext cx="27559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433FF"/>
                </a:solidFill>
              </a:defRPr>
            </a:lvl1pPr>
          </a:lstStyle>
          <a:p>
            <a:r>
              <a:t>假设输入信号有界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7DE12B-E178-374B-8EBF-A2324ED45C2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47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 advAuto="0"/>
      <p:bldP spid="275" grpId="0" animBg="1" advAuto="0"/>
      <p:bldP spid="276" grpId="0" animBg="1" advAuto="0"/>
      <p:bldP spid="277" grpId="0" animBg="1" advAuto="0"/>
      <p:bldP spid="278" grpId="0" animBg="1" advAuto="0"/>
      <p:bldP spid="279" grpId="0" animBg="1" advAuto="0"/>
      <p:bldP spid="280" grpId="0" animBg="1" advAuto="0"/>
      <p:bldP spid="281" grpId="0" animBg="1" advAuto="0"/>
      <p:bldP spid="282" grpId="0" animBg="1" advAuto="0"/>
      <p:bldP spid="283" grpId="0" animBg="1" advAuto="0"/>
      <p:bldP spid="284" grpId="0" animBg="1" advAuto="0"/>
      <p:bldP spid="285" grpId="0" animBg="1" advAuto="0"/>
      <p:bldP spid="286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2.3 离散时间系统基本概念"/>
          <p:cNvSpPr txBox="1"/>
          <p:nvPr/>
        </p:nvSpPr>
        <p:spPr>
          <a:xfrm>
            <a:off x="952500" y="231040"/>
            <a:ext cx="11099800" cy="826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297941">
              <a:defRPr sz="4080"/>
            </a:lvl1pPr>
          </a:lstStyle>
          <a:p>
            <a:r>
              <a:rPr dirty="0"/>
              <a:t>2.3 </a:t>
            </a:r>
            <a:r>
              <a:rPr dirty="0" err="1"/>
              <a:t>离散时间系统基本概念</a:t>
            </a:r>
            <a:endParaRPr dirty="0"/>
          </a:p>
        </p:txBody>
      </p:sp>
      <p:sp>
        <p:nvSpPr>
          <p:cNvPr id="289" name="5、因果系统"/>
          <p:cNvSpPr txBox="1"/>
          <p:nvPr/>
        </p:nvSpPr>
        <p:spPr>
          <a:xfrm>
            <a:off x="710896" y="1706569"/>
            <a:ext cx="194889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rPr dirty="0"/>
              <a:t>5、因果系统</a:t>
            </a:r>
          </a:p>
        </p:txBody>
      </p:sp>
      <p:sp>
        <p:nvSpPr>
          <p:cNvPr id="290" name="没有输入，就没有输出"/>
          <p:cNvSpPr txBox="1"/>
          <p:nvPr/>
        </p:nvSpPr>
        <p:spPr>
          <a:xfrm>
            <a:off x="3193328" y="1668469"/>
            <a:ext cx="3416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433FF"/>
                </a:solidFill>
              </a:defRPr>
            </a:lvl1pPr>
          </a:lstStyle>
          <a:p>
            <a:r>
              <a:t>没有输入，就没有输出</a:t>
            </a:r>
          </a:p>
        </p:txBody>
      </p:sp>
      <p:sp>
        <p:nvSpPr>
          <p:cNvPr id="291" name="因果系统只与当前输入、过去输入、过去输出有关，与将来输入无关"/>
          <p:cNvSpPr txBox="1"/>
          <p:nvPr/>
        </p:nvSpPr>
        <p:spPr>
          <a:xfrm>
            <a:off x="1196890" y="2462502"/>
            <a:ext cx="10020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600"/>
            </a:pPr>
            <a:r>
              <a:t>因果系统只与</a:t>
            </a:r>
            <a:r>
              <a:rPr>
                <a:solidFill>
                  <a:srgbClr val="FF2600"/>
                </a:solidFill>
              </a:rPr>
              <a:t>当前输入</a:t>
            </a:r>
            <a:r>
              <a:t>、</a:t>
            </a:r>
            <a:r>
              <a:rPr>
                <a:solidFill>
                  <a:srgbClr val="FF2600"/>
                </a:solidFill>
              </a:rPr>
              <a:t>过去输入</a:t>
            </a:r>
            <a:r>
              <a:t>、</a:t>
            </a:r>
            <a:r>
              <a:rPr>
                <a:solidFill>
                  <a:srgbClr val="FF2600"/>
                </a:solidFill>
              </a:rPr>
              <a:t>过去输出</a:t>
            </a:r>
            <a:r>
              <a:t>有关，与将来输入无关</a:t>
            </a:r>
          </a:p>
        </p:txBody>
      </p:sp>
      <p:grpSp>
        <p:nvGrpSpPr>
          <p:cNvPr id="297" name="Group"/>
          <p:cNvGrpSpPr/>
          <p:nvPr/>
        </p:nvGrpSpPr>
        <p:grpSpPr>
          <a:xfrm>
            <a:off x="1229658" y="3111883"/>
            <a:ext cx="8272989" cy="571501"/>
            <a:chOff x="0" y="0"/>
            <a:chExt cx="8272988" cy="571500"/>
          </a:xfrm>
        </p:grpSpPr>
        <p:pic>
          <p:nvPicPr>
            <p:cNvPr id="29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8958" y="45847"/>
              <a:ext cx="3035301" cy="34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9579" y="45847"/>
              <a:ext cx="2501901" cy="34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4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5847"/>
              <a:ext cx="596900" cy="34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5" name="是"/>
            <p:cNvSpPr txBox="1"/>
            <p:nvPr/>
          </p:nvSpPr>
          <p:spPr>
            <a:xfrm>
              <a:off x="665989" y="0"/>
              <a:ext cx="4445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t>是</a:t>
              </a:r>
            </a:p>
          </p:txBody>
        </p:sp>
        <p:sp>
          <p:nvSpPr>
            <p:cNvPr id="296" name="的函数"/>
            <p:cNvSpPr txBox="1"/>
            <p:nvPr/>
          </p:nvSpPr>
          <p:spPr>
            <a:xfrm>
              <a:off x="7168088" y="0"/>
              <a:ext cx="1104901" cy="57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t>的函数</a:t>
              </a:r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1800762" y="3725863"/>
            <a:ext cx="8121788" cy="601854"/>
            <a:chOff x="0" y="0"/>
            <a:chExt cx="8121786" cy="601852"/>
          </a:xfrm>
        </p:grpSpPr>
        <p:pic>
          <p:nvPicPr>
            <p:cNvPr id="29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495" y="76199"/>
              <a:ext cx="3060701" cy="34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9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41738" y="76199"/>
              <a:ext cx="3035301" cy="34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0" name="和"/>
            <p:cNvSpPr txBox="1"/>
            <p:nvPr/>
          </p:nvSpPr>
          <p:spPr>
            <a:xfrm>
              <a:off x="3727191" y="0"/>
              <a:ext cx="4445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t>和</a:t>
              </a:r>
            </a:p>
          </p:txBody>
        </p:sp>
        <p:sp>
          <p:nvSpPr>
            <p:cNvPr id="301" name="无关"/>
            <p:cNvSpPr txBox="1"/>
            <p:nvPr/>
          </p:nvSpPr>
          <p:spPr>
            <a:xfrm>
              <a:off x="7347086" y="30352"/>
              <a:ext cx="7747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t>无关</a:t>
              </a:r>
            </a:p>
          </p:txBody>
        </p:sp>
        <p:sp>
          <p:nvSpPr>
            <p:cNvPr id="302" name="与"/>
            <p:cNvSpPr txBox="1"/>
            <p:nvPr/>
          </p:nvSpPr>
          <p:spPr>
            <a:xfrm>
              <a:off x="0" y="0"/>
              <a:ext cx="444500" cy="57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t>与</a:t>
              </a:r>
            </a:p>
          </p:txBody>
        </p:sp>
      </p:grpSp>
      <p:sp>
        <p:nvSpPr>
          <p:cNvPr id="304" name="因果：前因导致后果…"/>
          <p:cNvSpPr txBox="1"/>
          <p:nvPr/>
        </p:nvSpPr>
        <p:spPr>
          <a:xfrm>
            <a:off x="837896" y="4629150"/>
            <a:ext cx="5257496" cy="198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2600"/>
            </a:pPr>
            <a:r>
              <a:t>因果：前因导致后果</a:t>
            </a:r>
          </a:p>
          <a:p>
            <a:pPr algn="l">
              <a:lnSpc>
                <a:spcPct val="150000"/>
              </a:lnSpc>
              <a:defRPr sz="2600"/>
            </a:pPr>
            <a:r>
              <a:t>定义适用任何系统，不仅仅LTI系统</a:t>
            </a:r>
          </a:p>
          <a:p>
            <a:pPr algn="l">
              <a:lnSpc>
                <a:spcPct val="150000"/>
              </a:lnSpc>
              <a:defRPr sz="2600"/>
            </a:pPr>
            <a:r>
              <a:t>因果系统是物理可实现的</a:t>
            </a:r>
          </a:p>
        </p:txBody>
      </p:sp>
      <p:sp>
        <p:nvSpPr>
          <p:cNvPr id="305" name="LTI系统是因果系统的充要条件："/>
          <p:cNvSpPr txBox="1"/>
          <p:nvPr/>
        </p:nvSpPr>
        <p:spPr>
          <a:xfrm>
            <a:off x="880778" y="6618800"/>
            <a:ext cx="483550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LTI系统是因果系统的充要条件：</a:t>
            </a:r>
          </a:p>
        </p:txBody>
      </p:sp>
      <p:grpSp>
        <p:nvGrpSpPr>
          <p:cNvPr id="308" name="Group"/>
          <p:cNvGrpSpPr/>
          <p:nvPr/>
        </p:nvGrpSpPr>
        <p:grpSpPr>
          <a:xfrm>
            <a:off x="4381165" y="7269433"/>
            <a:ext cx="3651750" cy="952295"/>
            <a:chOff x="0" y="0"/>
            <a:chExt cx="3651749" cy="952294"/>
          </a:xfrm>
        </p:grpSpPr>
        <p:pic>
          <p:nvPicPr>
            <p:cNvPr id="306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959" y="213321"/>
              <a:ext cx="3577831" cy="525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7" name="Rectangle"/>
            <p:cNvSpPr/>
            <p:nvPr/>
          </p:nvSpPr>
          <p:spPr>
            <a:xfrm>
              <a:off x="0" y="0"/>
              <a:ext cx="3651750" cy="952295"/>
            </a:xfrm>
            <a:prstGeom prst="rect">
              <a:avLst/>
            </a:prstGeom>
            <a:noFill/>
            <a:ln w="508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09" name="稳定因果系统是工程上真正需要的系统"/>
          <p:cNvSpPr txBox="1"/>
          <p:nvPr/>
        </p:nvSpPr>
        <p:spPr>
          <a:xfrm>
            <a:off x="948836" y="8478718"/>
            <a:ext cx="57277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600"/>
            </a:pPr>
            <a:r>
              <a:rPr dirty="0" err="1">
                <a:solidFill>
                  <a:srgbClr val="FF2600"/>
                </a:solidFill>
              </a:rPr>
              <a:t>稳定因果系统</a:t>
            </a:r>
            <a:r>
              <a:rPr dirty="0" err="1"/>
              <a:t>是工程上真正需要的系统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C6E84-BA65-524A-8C03-92544E3EF4E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48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 animBg="1" advAuto="0"/>
      <p:bldP spid="290" grpId="0" animBg="1" advAuto="0"/>
      <p:bldP spid="291" grpId="0" animBg="1" advAuto="0"/>
      <p:bldP spid="297" grpId="0" animBg="1" advAuto="0"/>
      <p:bldP spid="303" grpId="0" animBg="1" advAuto="0"/>
      <p:bldP spid="304" grpId="0" build="p" bldLvl="5" animBg="1" advAuto="0"/>
      <p:bldP spid="305" grpId="0" animBg="1" advAuto="0"/>
      <p:bldP spid="308" grpId="0" animBg="1" advAuto="0"/>
      <p:bldP spid="309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2.4 离散系统的差分方程描述及信号流图"/>
          <p:cNvSpPr txBox="1"/>
          <p:nvPr/>
        </p:nvSpPr>
        <p:spPr>
          <a:xfrm>
            <a:off x="952500" y="231040"/>
            <a:ext cx="11099800" cy="826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297941">
              <a:defRPr sz="4080"/>
            </a:lvl1pPr>
          </a:lstStyle>
          <a:p>
            <a:r>
              <a:t>2.4 离散系统的差分方程描述及信号流图</a:t>
            </a:r>
          </a:p>
        </p:txBody>
      </p:sp>
      <p:sp>
        <p:nvSpPr>
          <p:cNvPr id="312" name="2.4.1 LTI常系数线性差分方程"/>
          <p:cNvSpPr txBox="1"/>
          <p:nvPr/>
        </p:nvSpPr>
        <p:spPr>
          <a:xfrm>
            <a:off x="596544" y="1455852"/>
            <a:ext cx="49911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000"/>
            </a:lvl1pPr>
          </a:lstStyle>
          <a:p>
            <a:r>
              <a:t>2.4.1 LTI常系数线性差分方程</a:t>
            </a:r>
          </a:p>
        </p:txBody>
      </p:sp>
      <p:sp>
        <p:nvSpPr>
          <p:cNvPr id="313" name="系统输出与输入之间的关系…"/>
          <p:cNvSpPr txBox="1"/>
          <p:nvPr/>
        </p:nvSpPr>
        <p:spPr>
          <a:xfrm>
            <a:off x="6369651" y="2887054"/>
            <a:ext cx="416849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600"/>
            </a:pPr>
            <a:r>
              <a:t>系统输出与输入之间的关系</a:t>
            </a:r>
          </a:p>
          <a:p>
            <a:pPr algn="l">
              <a:defRPr sz="2600"/>
            </a:pPr>
            <a:r>
              <a:rPr>
                <a:solidFill>
                  <a:srgbClr val="FF2600"/>
                </a:solidFill>
              </a:rPr>
              <a:t>线性</a:t>
            </a:r>
            <a:r>
              <a:t>、</a:t>
            </a:r>
            <a:r>
              <a:rPr>
                <a:solidFill>
                  <a:srgbClr val="FF2600"/>
                </a:solidFill>
              </a:rPr>
              <a:t>非移变</a:t>
            </a:r>
            <a:r>
              <a:t>、</a:t>
            </a:r>
            <a:r>
              <a:rPr>
                <a:solidFill>
                  <a:srgbClr val="FF2600"/>
                </a:solidFill>
              </a:rPr>
              <a:t>因果</a:t>
            </a:r>
            <a:r>
              <a:t>系统</a:t>
            </a:r>
          </a:p>
        </p:txBody>
      </p:sp>
      <p:sp>
        <p:nvSpPr>
          <p:cNvPr id="314" name="线性："/>
          <p:cNvSpPr txBox="1"/>
          <p:nvPr/>
        </p:nvSpPr>
        <p:spPr>
          <a:xfrm>
            <a:off x="920827" y="4659502"/>
            <a:ext cx="11049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线性：</a:t>
            </a:r>
          </a:p>
        </p:txBody>
      </p:sp>
      <p:sp>
        <p:nvSpPr>
          <p:cNvPr id="315" name="N为系统的阶次"/>
          <p:cNvSpPr txBox="1"/>
          <p:nvPr/>
        </p:nvSpPr>
        <p:spPr>
          <a:xfrm>
            <a:off x="920827" y="5232905"/>
            <a:ext cx="233396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600"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N</a:t>
            </a:r>
            <a:r>
              <a:t>为系统的阶次</a:t>
            </a:r>
          </a:p>
        </p:txBody>
      </p:sp>
      <p:grpSp>
        <p:nvGrpSpPr>
          <p:cNvPr id="318" name="Group"/>
          <p:cNvGrpSpPr/>
          <p:nvPr/>
        </p:nvGrpSpPr>
        <p:grpSpPr>
          <a:xfrm>
            <a:off x="920827" y="4086099"/>
            <a:ext cx="4004057" cy="571501"/>
            <a:chOff x="0" y="0"/>
            <a:chExt cx="4004055" cy="571500"/>
          </a:xfrm>
        </p:grpSpPr>
        <p:sp>
          <p:nvSpPr>
            <p:cNvPr id="316" name="常系数：系数          为常数"/>
            <p:cNvSpPr txBox="1"/>
            <p:nvPr/>
          </p:nvSpPr>
          <p:spPr>
            <a:xfrm>
              <a:off x="0" y="0"/>
              <a:ext cx="4004056" cy="57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t>常系数：系数          为常数</a:t>
              </a:r>
            </a:p>
          </p:txBody>
        </p:sp>
        <p:pic>
          <p:nvPicPr>
            <p:cNvPr id="31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0537" y="95250"/>
              <a:ext cx="698501" cy="304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1" name="Group"/>
          <p:cNvGrpSpPr/>
          <p:nvPr/>
        </p:nvGrpSpPr>
        <p:grpSpPr>
          <a:xfrm>
            <a:off x="1905463" y="4659502"/>
            <a:ext cx="6738774" cy="571501"/>
            <a:chOff x="0" y="0"/>
            <a:chExt cx="6738772" cy="571500"/>
          </a:xfrm>
        </p:grpSpPr>
        <p:pic>
          <p:nvPicPr>
            <p:cNvPr id="31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017" y="76200"/>
              <a:ext cx="2476501" cy="342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0" name="只有                             的一次幂，没有交叉项"/>
            <p:cNvSpPr txBox="1"/>
            <p:nvPr/>
          </p:nvSpPr>
          <p:spPr>
            <a:xfrm>
              <a:off x="0" y="0"/>
              <a:ext cx="6738773" cy="57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t>只有                             的一次幂，没有交叉项</a:t>
              </a:r>
            </a:p>
          </p:txBody>
        </p:sp>
      </p:grpSp>
      <p:sp>
        <p:nvSpPr>
          <p:cNvPr id="322" name="FIR：N=0"/>
          <p:cNvSpPr txBox="1"/>
          <p:nvPr/>
        </p:nvSpPr>
        <p:spPr>
          <a:xfrm>
            <a:off x="920827" y="6160298"/>
            <a:ext cx="1580059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FIR：N=0</a:t>
            </a:r>
          </a:p>
        </p:txBody>
      </p:sp>
      <p:sp>
        <p:nvSpPr>
          <p:cNvPr id="323" name="IIR：N&gt;0"/>
          <p:cNvSpPr txBox="1"/>
          <p:nvPr/>
        </p:nvSpPr>
        <p:spPr>
          <a:xfrm>
            <a:off x="966725" y="7548936"/>
            <a:ext cx="148826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IIR：N&gt;0</a:t>
            </a:r>
          </a:p>
        </p:txBody>
      </p:sp>
      <p:pic>
        <p:nvPicPr>
          <p:cNvPr id="32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31" y="2602701"/>
            <a:ext cx="4419601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359" y="7307636"/>
            <a:ext cx="5626101" cy="977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8" name="Group"/>
          <p:cNvGrpSpPr/>
          <p:nvPr/>
        </p:nvGrpSpPr>
        <p:grpSpPr>
          <a:xfrm>
            <a:off x="3022296" y="8533093"/>
            <a:ext cx="5442074" cy="977901"/>
            <a:chOff x="0" y="0"/>
            <a:chExt cx="5442073" cy="977900"/>
          </a:xfrm>
        </p:grpSpPr>
        <p:pic>
          <p:nvPicPr>
            <p:cNvPr id="326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673" y="0"/>
              <a:ext cx="4724401" cy="977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7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17500"/>
              <a:ext cx="596900" cy="342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9" name="因果: n&gt;0"/>
          <p:cNvSpPr txBox="1"/>
          <p:nvPr/>
        </p:nvSpPr>
        <p:spPr>
          <a:xfrm>
            <a:off x="9026862" y="8804746"/>
            <a:ext cx="1543407" cy="57150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rPr dirty="0" err="1"/>
              <a:t>因果</a:t>
            </a:r>
            <a:r>
              <a:rPr dirty="0"/>
              <a:t>: n&gt;0</a:t>
            </a:r>
          </a:p>
        </p:txBody>
      </p:sp>
      <p:sp>
        <p:nvSpPr>
          <p:cNvPr id="330" name="简写成"/>
          <p:cNvSpPr txBox="1"/>
          <p:nvPr/>
        </p:nvSpPr>
        <p:spPr>
          <a:xfrm>
            <a:off x="1700457" y="8736293"/>
            <a:ext cx="11049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简写成</a:t>
            </a: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3260" y="5918998"/>
            <a:ext cx="3098801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4118" y="5913180"/>
            <a:ext cx="3009901" cy="97790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简写成"/>
          <p:cNvSpPr txBox="1"/>
          <p:nvPr/>
        </p:nvSpPr>
        <p:spPr>
          <a:xfrm>
            <a:off x="6115639" y="6116380"/>
            <a:ext cx="11049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简写成</a:t>
            </a:r>
          </a:p>
        </p:txBody>
      </p:sp>
      <p:sp>
        <p:nvSpPr>
          <p:cNvPr id="334" name="非递归型…"/>
          <p:cNvSpPr txBox="1"/>
          <p:nvPr/>
        </p:nvSpPr>
        <p:spPr>
          <a:xfrm>
            <a:off x="10692355" y="5881430"/>
            <a:ext cx="152689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/>
            </a:pPr>
            <a:r>
              <a:t>非递归型</a:t>
            </a:r>
          </a:p>
          <a:p>
            <a:pPr algn="l">
              <a:defRPr sz="2600"/>
            </a:pPr>
            <a:r>
              <a:t>有限脉冲</a:t>
            </a:r>
          </a:p>
        </p:txBody>
      </p:sp>
      <p:sp>
        <p:nvSpPr>
          <p:cNvPr id="335" name="递归型…"/>
          <p:cNvSpPr txBox="1"/>
          <p:nvPr/>
        </p:nvSpPr>
        <p:spPr>
          <a:xfrm>
            <a:off x="10738253" y="7278953"/>
            <a:ext cx="143510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/>
            </a:pPr>
            <a:r>
              <a:t>递归型</a:t>
            </a:r>
          </a:p>
          <a:p>
            <a:pPr algn="l">
              <a:defRPr sz="2600"/>
            </a:pPr>
            <a:r>
              <a:t>无限脉冲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AB5BA3-5601-D041-8F70-5BB0D38EBA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49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 animBg="1" advAuto="0"/>
      <p:bldP spid="314" grpId="0" animBg="1" advAuto="0"/>
      <p:bldP spid="315" grpId="0" animBg="1" advAuto="0"/>
      <p:bldP spid="318" grpId="0" animBg="1" advAuto="0"/>
      <p:bldP spid="321" grpId="0" animBg="1" advAuto="0"/>
      <p:bldP spid="322" grpId="0" animBg="1" advAuto="0"/>
      <p:bldP spid="323" grpId="0" animBg="1" advAuto="0"/>
      <p:bldP spid="324" grpId="0" animBg="1" advAuto="0"/>
      <p:bldP spid="325" grpId="0" animBg="1" advAuto="0"/>
      <p:bldP spid="328" grpId="0" animBg="1" advAuto="0"/>
      <p:bldP spid="329" grpId="0" animBg="1" advAuto="0"/>
      <p:bldP spid="330" grpId="0" animBg="1" advAuto="0"/>
      <p:bldP spid="331" grpId="0" animBg="1" advAuto="0"/>
      <p:bldP spid="332" grpId="0" animBg="1" advAuto="0"/>
      <p:bldP spid="333" grpId="0" animBg="1" advAuto="0"/>
      <p:bldP spid="334" grpId="0" build="p" bldLvl="5" animBg="1" advAuto="0"/>
      <p:bldP spid="335" grpId="0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一、信号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1791399"/>
          </a:xfrm>
          <a:prstGeom prst="rect">
            <a:avLst/>
          </a:prstGeom>
        </p:spPr>
        <p:txBody>
          <a:bodyPr/>
          <a:lstStyle/>
          <a:p>
            <a:r>
              <a:t>一、信号</a:t>
            </a:r>
          </a:p>
        </p:txBody>
      </p:sp>
      <p:sp>
        <p:nvSpPr>
          <p:cNvPr id="141" name="什么是信号："/>
          <p:cNvSpPr txBox="1">
            <a:spLocks noGrp="1"/>
          </p:cNvSpPr>
          <p:nvPr>
            <p:ph type="body" idx="1"/>
          </p:nvPr>
        </p:nvSpPr>
        <p:spPr>
          <a:xfrm>
            <a:off x="952499" y="2603500"/>
            <a:ext cx="5308815" cy="838200"/>
          </a:xfrm>
          <a:prstGeom prst="rect">
            <a:avLst/>
          </a:prstGeom>
        </p:spPr>
        <p:txBody>
          <a:bodyPr anchor="t"/>
          <a:lstStyle/>
          <a:p>
            <a:r>
              <a:rPr dirty="0" err="1"/>
              <a:t>什么是信号</a:t>
            </a:r>
            <a:r>
              <a:rPr dirty="0"/>
              <a:t>：</a:t>
            </a:r>
          </a:p>
        </p:txBody>
      </p:sp>
      <p:pic>
        <p:nvPicPr>
          <p:cNvPr id="142" name="voice.jpg" descr="voice.jpg"/>
          <p:cNvPicPr>
            <a:picLocks noChangeAspect="1"/>
          </p:cNvPicPr>
          <p:nvPr/>
        </p:nvPicPr>
        <p:blipFill>
          <a:blip r:embed="rId2"/>
          <a:srcRect l="1406" t="4264" r="1406" b="52369"/>
          <a:stretch>
            <a:fillRect/>
          </a:stretch>
        </p:blipFill>
        <p:spPr>
          <a:xfrm>
            <a:off x="-23864" y="5257187"/>
            <a:ext cx="3881697" cy="1142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lena.jpg" descr="len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386" y="4055653"/>
            <a:ext cx="4512495" cy="4512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ct.gif" descr="ct.gi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45809" y="4055653"/>
            <a:ext cx="4512495" cy="4512495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信号是信息的载体"/>
          <p:cNvSpPr txBox="1"/>
          <p:nvPr/>
        </p:nvSpPr>
        <p:spPr>
          <a:xfrm>
            <a:off x="7329193" y="2285999"/>
            <a:ext cx="37719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2600"/>
                </a:solidFill>
              </a:defRPr>
            </a:lvl1pPr>
          </a:lstStyle>
          <a:p>
            <a:r>
              <a:rPr dirty="0" err="1"/>
              <a:t>信号是信息的载体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4E300-DC89-0144-877D-5D8EABF879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5</a:t>
            </a:fld>
            <a:endParaRPr lang="en-CN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2.4 离散系统的差分方程描述及信号流图"/>
          <p:cNvSpPr txBox="1"/>
          <p:nvPr/>
        </p:nvSpPr>
        <p:spPr>
          <a:xfrm>
            <a:off x="952500" y="231040"/>
            <a:ext cx="11099800" cy="826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297941">
              <a:defRPr sz="4080"/>
            </a:lvl1pPr>
          </a:lstStyle>
          <a:p>
            <a:r>
              <a:t>2.4 离散系统的差分方程描述及信号流图</a:t>
            </a:r>
          </a:p>
        </p:txBody>
      </p:sp>
      <p:sp>
        <p:nvSpPr>
          <p:cNvPr id="338" name="2.4.1 LTI常系数线性差分方程"/>
          <p:cNvSpPr txBox="1"/>
          <p:nvPr/>
        </p:nvSpPr>
        <p:spPr>
          <a:xfrm>
            <a:off x="710896" y="1706569"/>
            <a:ext cx="49911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000"/>
            </a:lvl1pPr>
          </a:lstStyle>
          <a:p>
            <a:r>
              <a:t>2.4.1 LTI常系数线性差分方程</a:t>
            </a: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52" y="2632728"/>
            <a:ext cx="3187701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求解常系数差分方程："/>
          <p:cNvSpPr txBox="1"/>
          <p:nvPr/>
        </p:nvSpPr>
        <p:spPr>
          <a:xfrm>
            <a:off x="753778" y="2586881"/>
            <a:ext cx="3416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求解常系数差分方程：</a:t>
            </a:r>
          </a:p>
        </p:txBody>
      </p:sp>
      <p:sp>
        <p:nvSpPr>
          <p:cNvPr id="341" name="零输入响应"/>
          <p:cNvSpPr txBox="1"/>
          <p:nvPr/>
        </p:nvSpPr>
        <p:spPr>
          <a:xfrm>
            <a:off x="4373298" y="3457166"/>
            <a:ext cx="1765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零输入响应</a:t>
            </a:r>
          </a:p>
        </p:txBody>
      </p:sp>
      <p:sp>
        <p:nvSpPr>
          <p:cNvPr id="342" name="零状态响应"/>
          <p:cNvSpPr txBox="1"/>
          <p:nvPr/>
        </p:nvSpPr>
        <p:spPr>
          <a:xfrm>
            <a:off x="6544332" y="3457166"/>
            <a:ext cx="1765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零状态响应</a:t>
            </a:r>
          </a:p>
        </p:txBody>
      </p:sp>
      <p:sp>
        <p:nvSpPr>
          <p:cNvPr id="343" name="Line"/>
          <p:cNvSpPr/>
          <p:nvPr/>
        </p:nvSpPr>
        <p:spPr>
          <a:xfrm>
            <a:off x="6925151" y="3067536"/>
            <a:ext cx="425616" cy="4256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44" name="Line"/>
          <p:cNvSpPr/>
          <p:nvPr/>
        </p:nvSpPr>
        <p:spPr>
          <a:xfrm flipH="1">
            <a:off x="5245466" y="3067535"/>
            <a:ext cx="333921" cy="3339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45" name="求解方法："/>
          <p:cNvSpPr txBox="1"/>
          <p:nvPr/>
        </p:nvSpPr>
        <p:spPr>
          <a:xfrm>
            <a:off x="868851" y="6173015"/>
            <a:ext cx="1765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求解方法：</a:t>
            </a:r>
          </a:p>
        </p:txBody>
      </p:sp>
      <p:sp>
        <p:nvSpPr>
          <p:cNvPr id="346" name="1）经典法－数学方法，解差分方程，齐次解＋特解…"/>
          <p:cNvSpPr txBox="1"/>
          <p:nvPr/>
        </p:nvSpPr>
        <p:spPr>
          <a:xfrm>
            <a:off x="2310894" y="6806903"/>
            <a:ext cx="7654087" cy="268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2600"/>
            </a:pPr>
            <a:r>
              <a:t>1）经典法－数学方法，解差分方程，齐次解＋特解</a:t>
            </a:r>
          </a:p>
          <a:p>
            <a:pPr algn="l">
              <a:lnSpc>
                <a:spcPct val="150000"/>
              </a:lnSpc>
              <a:defRPr sz="2600"/>
            </a:pPr>
            <a:r>
              <a:t>2）递推法－已知过去输出和输入，递归求解y(n)</a:t>
            </a:r>
          </a:p>
          <a:p>
            <a:pPr algn="l">
              <a:lnSpc>
                <a:spcPct val="150000"/>
              </a:lnSpc>
              <a:defRPr sz="2600"/>
            </a:pPr>
            <a:r>
              <a:t>3）卷积和－只能求零状态响应</a:t>
            </a:r>
          </a:p>
          <a:p>
            <a:pPr algn="l">
              <a:lnSpc>
                <a:spcPct val="150000"/>
              </a:lnSpc>
              <a:defRPr sz="2600"/>
            </a:pPr>
            <a:r>
              <a:t>4）Z变换法－总可以求出y(n)</a:t>
            </a:r>
          </a:p>
        </p:txBody>
      </p:sp>
      <p:pic>
        <p:nvPicPr>
          <p:cNvPr id="34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73" y="8208662"/>
            <a:ext cx="2895601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零输入响应：系统输入为零，系统响应取决于历史状态"/>
          <p:cNvSpPr txBox="1"/>
          <p:nvPr/>
        </p:nvSpPr>
        <p:spPr>
          <a:xfrm>
            <a:off x="868851" y="4336979"/>
            <a:ext cx="80391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600"/>
            </a:pPr>
            <a:r>
              <a:rPr>
                <a:solidFill>
                  <a:srgbClr val="FF2600"/>
                </a:solidFill>
              </a:rPr>
              <a:t>零输入响应</a:t>
            </a:r>
            <a:r>
              <a:t>：系统输入为零，系统响应取决于历史状态</a:t>
            </a:r>
          </a:p>
        </p:txBody>
      </p:sp>
      <p:sp>
        <p:nvSpPr>
          <p:cNvPr id="349" name="零状态响应：初始状态为零，系统响应只与输入有关"/>
          <p:cNvSpPr txBox="1"/>
          <p:nvPr/>
        </p:nvSpPr>
        <p:spPr>
          <a:xfrm>
            <a:off x="868851" y="5254997"/>
            <a:ext cx="77089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600"/>
            </a:pPr>
            <a:r>
              <a:rPr>
                <a:solidFill>
                  <a:srgbClr val="FF2600"/>
                </a:solidFill>
              </a:rPr>
              <a:t>零状态响应</a:t>
            </a:r>
            <a:r>
              <a:t>：初始状态为零，系统响应只与输入有关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FF8A31-1CE4-0344-9D57-48FAAC57BB0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50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 animBg="1" advAuto="0"/>
      <p:bldP spid="340" grpId="0" animBg="1" advAuto="0"/>
      <p:bldP spid="341" grpId="0" animBg="1" advAuto="0"/>
      <p:bldP spid="342" grpId="0" animBg="1" advAuto="0"/>
      <p:bldP spid="343" grpId="0" animBg="1" advAuto="0"/>
      <p:bldP spid="344" grpId="0" animBg="1" advAuto="0"/>
      <p:bldP spid="345" grpId="0" animBg="1" advAuto="0"/>
      <p:bldP spid="346" grpId="0" build="p" bldLvl="5" animBg="1" advAuto="0"/>
      <p:bldP spid="347" grpId="0" animBg="1" advAuto="0"/>
      <p:bldP spid="348" grpId="0" animBg="1" advAuto="0"/>
      <p:bldP spid="349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2.4 离散系统的差分方程描述及信号流图"/>
          <p:cNvSpPr txBox="1"/>
          <p:nvPr/>
        </p:nvSpPr>
        <p:spPr>
          <a:xfrm>
            <a:off x="952500" y="231040"/>
            <a:ext cx="11099800" cy="826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297941">
              <a:defRPr sz="4080"/>
            </a:lvl1pPr>
          </a:lstStyle>
          <a:p>
            <a:r>
              <a:t>2.4 离散系统的差分方程描述及信号流图</a:t>
            </a:r>
          </a:p>
        </p:txBody>
      </p:sp>
      <p:sp>
        <p:nvSpPr>
          <p:cNvPr id="352" name="2.4.2 信号流图表示"/>
          <p:cNvSpPr txBox="1"/>
          <p:nvPr/>
        </p:nvSpPr>
        <p:spPr>
          <a:xfrm>
            <a:off x="710896" y="1706569"/>
            <a:ext cx="335356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000"/>
            </a:lvl1pPr>
          </a:lstStyle>
          <a:p>
            <a:r>
              <a:t>2.4.2 信号流图表示</a:t>
            </a:r>
          </a:p>
        </p:txBody>
      </p:sp>
      <p:grpSp>
        <p:nvGrpSpPr>
          <p:cNvPr id="355" name="Group"/>
          <p:cNvGrpSpPr/>
          <p:nvPr/>
        </p:nvGrpSpPr>
        <p:grpSpPr>
          <a:xfrm>
            <a:off x="857636" y="2558390"/>
            <a:ext cx="4775355" cy="2707545"/>
            <a:chOff x="0" y="0"/>
            <a:chExt cx="4775354" cy="2707544"/>
          </a:xfrm>
        </p:grpSpPr>
        <p:pic>
          <p:nvPicPr>
            <p:cNvPr id="35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775355" cy="1849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系统框图"/>
            <p:cNvSpPr txBox="1"/>
            <p:nvPr/>
          </p:nvSpPr>
          <p:spPr>
            <a:xfrm>
              <a:off x="1396609" y="2136044"/>
              <a:ext cx="14351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/>
              </a:lvl1pPr>
            </a:lstStyle>
            <a:p>
              <a:r>
                <a:t>系统框图</a:t>
              </a:r>
            </a:p>
          </p:txBody>
        </p:sp>
      </p:grpSp>
      <p:grpSp>
        <p:nvGrpSpPr>
          <p:cNvPr id="358" name="Group"/>
          <p:cNvGrpSpPr/>
          <p:nvPr/>
        </p:nvGrpSpPr>
        <p:grpSpPr>
          <a:xfrm>
            <a:off x="7100223" y="2558390"/>
            <a:ext cx="4257448" cy="2604161"/>
            <a:chOff x="0" y="0"/>
            <a:chExt cx="4257446" cy="2604159"/>
          </a:xfrm>
        </p:grpSpPr>
        <p:pic>
          <p:nvPicPr>
            <p:cNvPr id="35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257447" cy="1849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7" name="信号流图"/>
            <p:cNvSpPr txBox="1"/>
            <p:nvPr/>
          </p:nvSpPr>
          <p:spPr>
            <a:xfrm>
              <a:off x="1298771" y="2032659"/>
              <a:ext cx="14351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/>
              </a:lvl1pPr>
            </a:lstStyle>
            <a:p>
              <a:r>
                <a:t>信号流图</a:t>
              </a:r>
            </a:p>
          </p:txBody>
        </p:sp>
      </p:grpSp>
      <p:sp>
        <p:nvSpPr>
          <p:cNvPr id="359" name="基本术语：…"/>
          <p:cNvSpPr txBox="1"/>
          <p:nvPr/>
        </p:nvSpPr>
        <p:spPr>
          <a:xfrm>
            <a:off x="1037615" y="5769655"/>
            <a:ext cx="3505035" cy="386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600"/>
            </a:pPr>
            <a:r>
              <a:rPr dirty="0" err="1"/>
              <a:t>基本术语</a:t>
            </a:r>
            <a:r>
              <a:rPr dirty="0"/>
              <a:t>：</a:t>
            </a:r>
          </a:p>
          <a:p>
            <a:pPr algn="l">
              <a:defRPr sz="2600"/>
            </a:pPr>
            <a:r>
              <a:rPr dirty="0"/>
              <a:t>1）节点</a:t>
            </a:r>
          </a:p>
          <a:p>
            <a:pPr algn="l">
              <a:defRPr sz="2600"/>
            </a:pPr>
            <a:r>
              <a:rPr dirty="0"/>
              <a:t>2）支路</a:t>
            </a:r>
          </a:p>
          <a:p>
            <a:pPr algn="l">
              <a:defRPr sz="2600"/>
            </a:pPr>
            <a:r>
              <a:rPr dirty="0"/>
              <a:t>3）源节点</a:t>
            </a:r>
          </a:p>
          <a:p>
            <a:pPr algn="l">
              <a:defRPr sz="2600"/>
            </a:pPr>
            <a:r>
              <a:rPr dirty="0"/>
              <a:t>4）汇点</a:t>
            </a:r>
          </a:p>
          <a:p>
            <a:pPr algn="l">
              <a:defRPr sz="2600"/>
            </a:pPr>
            <a:r>
              <a:rPr dirty="0"/>
              <a:t>5）混合节点</a:t>
            </a:r>
          </a:p>
          <a:p>
            <a:pPr algn="l">
              <a:defRPr sz="2600"/>
            </a:pPr>
            <a:r>
              <a:rPr dirty="0"/>
              <a:t>6）开路径</a:t>
            </a:r>
          </a:p>
          <a:p>
            <a:pPr algn="l">
              <a:defRPr sz="2600"/>
            </a:pPr>
            <a:r>
              <a:rPr dirty="0"/>
              <a:t>7）自环</a:t>
            </a:r>
          </a:p>
        </p:txBody>
      </p:sp>
      <p:pic>
        <p:nvPicPr>
          <p:cNvPr id="36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97" y="6731092"/>
            <a:ext cx="2316109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节点变量的值：所有流入该节点的值加权和"/>
          <p:cNvSpPr txBox="1"/>
          <p:nvPr/>
        </p:nvSpPr>
        <p:spPr>
          <a:xfrm>
            <a:off x="5237677" y="5977562"/>
            <a:ext cx="643394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/>
            </a:pPr>
            <a:r>
              <a:rPr dirty="0" err="1"/>
              <a:t>节点变量的值：所有</a:t>
            </a:r>
            <a:r>
              <a:rPr dirty="0" err="1">
                <a:solidFill>
                  <a:srgbClr val="FF2600"/>
                </a:solidFill>
              </a:rPr>
              <a:t>流入</a:t>
            </a:r>
            <a:r>
              <a:rPr dirty="0" err="1"/>
              <a:t>该节点的值加权和</a:t>
            </a:r>
            <a:endParaRPr dirty="0"/>
          </a:p>
        </p:txBody>
      </p:sp>
      <p:sp>
        <p:nvSpPr>
          <p:cNvPr id="362" name="请注意与基尔霍夫定律的区别！"/>
          <p:cNvSpPr txBox="1"/>
          <p:nvPr/>
        </p:nvSpPr>
        <p:spPr>
          <a:xfrm>
            <a:off x="5396224" y="7764022"/>
            <a:ext cx="47371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请注意与基尔霍夫定律的区别！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BD26B3-445B-0B48-9532-2556BB3165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51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 animBg="1" advAuto="0"/>
      <p:bldP spid="358" grpId="0" animBg="1" advAuto="0"/>
      <p:bldP spid="359" grpId="0" build="p" bldLvl="5" animBg="1" advAuto="0"/>
      <p:bldP spid="360" grpId="0" animBg="1" advAuto="0"/>
      <p:bldP spid="361" grpId="0" animBg="1" advAuto="0"/>
      <p:bldP spid="362" grpId="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2.4 离散系统的差分方程描述及信号流图"/>
          <p:cNvSpPr txBox="1"/>
          <p:nvPr/>
        </p:nvSpPr>
        <p:spPr>
          <a:xfrm>
            <a:off x="952500" y="231040"/>
            <a:ext cx="11099800" cy="826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297941">
              <a:defRPr sz="4080"/>
            </a:lvl1pPr>
          </a:lstStyle>
          <a:p>
            <a:r>
              <a:t>2.4 离散系统的差分方程描述及信号流图</a:t>
            </a:r>
          </a:p>
        </p:txBody>
      </p:sp>
      <p:sp>
        <p:nvSpPr>
          <p:cNvPr id="365" name="2.4.2 信号流图表示"/>
          <p:cNvSpPr txBox="1"/>
          <p:nvPr/>
        </p:nvSpPr>
        <p:spPr>
          <a:xfrm>
            <a:off x="710896" y="1706569"/>
            <a:ext cx="335356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000"/>
            </a:lvl1pPr>
          </a:lstStyle>
          <a:p>
            <a:r>
              <a:t>2.4.2 信号流图表示</a:t>
            </a:r>
          </a:p>
        </p:txBody>
      </p:sp>
      <p:grpSp>
        <p:nvGrpSpPr>
          <p:cNvPr id="368" name="Group"/>
          <p:cNvGrpSpPr/>
          <p:nvPr/>
        </p:nvGrpSpPr>
        <p:grpSpPr>
          <a:xfrm>
            <a:off x="5850412" y="2040690"/>
            <a:ext cx="6925880" cy="7411293"/>
            <a:chOff x="0" y="0"/>
            <a:chExt cx="6925878" cy="7411291"/>
          </a:xfrm>
        </p:grpSpPr>
        <p:pic>
          <p:nvPicPr>
            <p:cNvPr id="36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925879" cy="6438584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67" name="信号流图的简化"/>
            <p:cNvSpPr txBox="1"/>
            <p:nvPr/>
          </p:nvSpPr>
          <p:spPr>
            <a:xfrm>
              <a:off x="2563272" y="6839791"/>
              <a:ext cx="24257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t>信号流图的简化</a:t>
              </a:r>
            </a:p>
          </p:txBody>
        </p:sp>
      </p:grpSp>
      <p:sp>
        <p:nvSpPr>
          <p:cNvPr id="369" name="1）支路合并…"/>
          <p:cNvSpPr txBox="1"/>
          <p:nvPr/>
        </p:nvSpPr>
        <p:spPr>
          <a:xfrm>
            <a:off x="2108411" y="3275612"/>
            <a:ext cx="2040688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2600"/>
            </a:pPr>
            <a:r>
              <a:t>1）支路合并</a:t>
            </a:r>
          </a:p>
          <a:p>
            <a:pPr algn="l">
              <a:lnSpc>
                <a:spcPct val="150000"/>
              </a:lnSpc>
              <a:defRPr sz="2600"/>
            </a:pPr>
            <a:r>
              <a:t>2）节点吸收</a:t>
            </a:r>
          </a:p>
          <a:p>
            <a:pPr algn="l">
              <a:lnSpc>
                <a:spcPct val="150000"/>
              </a:lnSpc>
              <a:defRPr sz="2600"/>
            </a:pPr>
            <a:r>
              <a:t>3）自环消除</a:t>
            </a:r>
          </a:p>
        </p:txBody>
      </p:sp>
      <p:sp>
        <p:nvSpPr>
          <p:cNvPr id="370" name="流图简化："/>
          <p:cNvSpPr txBox="1"/>
          <p:nvPr/>
        </p:nvSpPr>
        <p:spPr>
          <a:xfrm>
            <a:off x="693311" y="2553193"/>
            <a:ext cx="1765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流图简化：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DDA3A2-0B32-C241-BCA7-7EA4D623B3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52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 animBg="1" advAuto="0"/>
      <p:bldP spid="369" grpId="0" build="p" bldLvl="5" animBg="1" advAuto="0"/>
      <p:bldP spid="370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37E6A9-1492-514E-9D20-FD449F60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880" y="762648"/>
            <a:ext cx="6938500" cy="69265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8DD9FC-53F0-754C-B946-3E0138174EA1}"/>
              </a:ext>
            </a:extLst>
          </p:cNvPr>
          <p:cNvSpPr txBox="1"/>
          <p:nvPr/>
        </p:nvSpPr>
        <p:spPr>
          <a:xfrm>
            <a:off x="3305880" y="7981627"/>
            <a:ext cx="693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3200" dirty="0"/>
              <a:t>图信号表示</a:t>
            </a:r>
            <a:r>
              <a:rPr lang="zh-CN" altLang="en-US" sz="3200" dirty="0"/>
              <a:t>，</a:t>
            </a:r>
            <a:r>
              <a:rPr lang="en-CN" sz="3200" dirty="0"/>
              <a:t>非欧氏空间数字信号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F79BC-57E1-854F-BBF5-FFA7B700C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5560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一、信号"/>
          <p:cNvSpPr txBox="1">
            <a:spLocks noGrp="1"/>
          </p:cNvSpPr>
          <p:nvPr>
            <p:ph type="title"/>
          </p:nvPr>
        </p:nvSpPr>
        <p:spPr>
          <a:xfrm>
            <a:off x="952500" y="14229"/>
            <a:ext cx="11099800" cy="1592492"/>
          </a:xfrm>
          <a:prstGeom prst="rect">
            <a:avLst/>
          </a:prstGeom>
        </p:spPr>
        <p:txBody>
          <a:bodyPr/>
          <a:lstStyle/>
          <a:p>
            <a:r>
              <a:t>一、信号</a:t>
            </a:r>
          </a:p>
        </p:txBody>
      </p:sp>
      <p:sp>
        <p:nvSpPr>
          <p:cNvPr id="148" name="信号的表示："/>
          <p:cNvSpPr txBox="1">
            <a:spLocks noGrp="1"/>
          </p:cNvSpPr>
          <p:nvPr>
            <p:ph type="body" idx="1"/>
          </p:nvPr>
        </p:nvSpPr>
        <p:spPr>
          <a:xfrm>
            <a:off x="952500" y="1967137"/>
            <a:ext cx="3406179" cy="656187"/>
          </a:xfrm>
          <a:prstGeom prst="rect">
            <a:avLst/>
          </a:prstGeom>
        </p:spPr>
        <p:txBody>
          <a:bodyPr anchor="t"/>
          <a:lstStyle>
            <a:lvl1pPr marL="386715" indent="-386715" defTabSz="508254">
              <a:spcBef>
                <a:spcPts val="3600"/>
              </a:spcBef>
              <a:defRPr sz="3132"/>
            </a:lvl1pPr>
          </a:lstStyle>
          <a:p>
            <a:r>
              <a:rPr dirty="0" err="1"/>
              <a:t>信号的表示</a:t>
            </a:r>
            <a:r>
              <a:rPr dirty="0"/>
              <a:t>：</a:t>
            </a:r>
          </a:p>
        </p:txBody>
      </p:sp>
      <p:sp>
        <p:nvSpPr>
          <p:cNvPr id="149" name="一维信号f(t)：t是时间变量， f(t)是随时间变化的量…"/>
          <p:cNvSpPr txBox="1"/>
          <p:nvPr/>
        </p:nvSpPr>
        <p:spPr>
          <a:xfrm>
            <a:off x="952500" y="2777761"/>
            <a:ext cx="9127499" cy="3704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</a:pPr>
            <a:r>
              <a:rPr sz="3200" dirty="0" err="1"/>
              <a:t>一维信号f</a:t>
            </a:r>
            <a:r>
              <a:rPr sz="3200" dirty="0"/>
              <a:t>(t)：</a:t>
            </a:r>
            <a:r>
              <a:rPr sz="3200" dirty="0" err="1"/>
              <a:t>t是时间变量</a:t>
            </a:r>
            <a:r>
              <a:rPr sz="3200" dirty="0"/>
              <a:t>， f(t)</a:t>
            </a:r>
            <a:r>
              <a:rPr sz="3200" dirty="0" err="1"/>
              <a:t>是随时间变化的量</a:t>
            </a:r>
            <a:endParaRPr sz="3200" dirty="0"/>
          </a:p>
          <a:p>
            <a:pPr algn="l">
              <a:lnSpc>
                <a:spcPct val="150000"/>
              </a:lnSpc>
            </a:pPr>
            <a:r>
              <a:rPr sz="3200" dirty="0" err="1"/>
              <a:t>二维信号f</a:t>
            </a:r>
            <a:r>
              <a:rPr sz="3200" dirty="0"/>
              <a:t>(</a:t>
            </a:r>
            <a:r>
              <a:rPr sz="3200" dirty="0" err="1"/>
              <a:t>x,y</a:t>
            </a:r>
            <a:r>
              <a:rPr sz="3200" dirty="0"/>
              <a:t>)：</a:t>
            </a:r>
            <a:r>
              <a:rPr sz="3200" dirty="0" err="1"/>
              <a:t>x，y是二维空间位置变量</a:t>
            </a:r>
            <a:endParaRPr sz="3200" dirty="0"/>
          </a:p>
          <a:p>
            <a:pPr algn="l">
              <a:lnSpc>
                <a:spcPct val="150000"/>
              </a:lnSpc>
            </a:pPr>
            <a:r>
              <a:rPr sz="3200" dirty="0" err="1"/>
              <a:t>三维信号f</a:t>
            </a:r>
            <a:r>
              <a:rPr sz="3200" dirty="0"/>
              <a:t>(</a:t>
            </a:r>
            <a:r>
              <a:rPr sz="3200" dirty="0" err="1"/>
              <a:t>x,y,z</a:t>
            </a:r>
            <a:r>
              <a:rPr sz="3200" dirty="0"/>
              <a:t>)：</a:t>
            </a:r>
            <a:r>
              <a:rPr sz="3200" dirty="0" err="1"/>
              <a:t>x，y，z是三维空间位置变量</a:t>
            </a:r>
            <a:endParaRPr sz="3200" dirty="0"/>
          </a:p>
          <a:p>
            <a:pPr algn="l">
              <a:lnSpc>
                <a:spcPct val="150000"/>
              </a:lnSpc>
            </a:pPr>
            <a:r>
              <a:rPr sz="3200" dirty="0" err="1"/>
              <a:t>多维信号f</a:t>
            </a:r>
            <a:r>
              <a:rPr sz="3200" dirty="0"/>
              <a:t>(x,</a:t>
            </a:r>
            <a:r>
              <a:rPr lang="zh-CN" altLang="en-US" sz="3200" dirty="0"/>
              <a:t> </a:t>
            </a:r>
            <a:r>
              <a:rPr sz="3200" dirty="0"/>
              <a:t>y,</a:t>
            </a:r>
            <a:r>
              <a:rPr lang="zh-CN" altLang="en-US" sz="3200" dirty="0"/>
              <a:t> </a:t>
            </a:r>
            <a:r>
              <a:rPr sz="3200" dirty="0"/>
              <a:t>z,…)</a:t>
            </a:r>
            <a:endParaRPr lang="en-US" sz="3200" dirty="0"/>
          </a:p>
          <a:p>
            <a:pPr algn="l">
              <a:lnSpc>
                <a:spcPct val="150000"/>
              </a:lnSpc>
            </a:pPr>
            <a:r>
              <a:rPr lang="en-CN" sz="3200" dirty="0"/>
              <a:t>图信号g(V, E), V</a:t>
            </a:r>
            <a:r>
              <a:rPr lang="zh-CN" altLang="en-US" sz="3200" dirty="0"/>
              <a:t>和</a:t>
            </a:r>
            <a:r>
              <a:rPr lang="en-US" altLang="zh-CN" sz="3200" dirty="0"/>
              <a:t>E</a:t>
            </a:r>
            <a:r>
              <a:rPr lang="zh-CN" altLang="en-US" sz="3200" dirty="0"/>
              <a:t>分别代表节点和边集合</a:t>
            </a:r>
            <a:endParaRPr sz="3200" dirty="0"/>
          </a:p>
        </p:txBody>
      </p:sp>
      <p:sp>
        <p:nvSpPr>
          <p:cNvPr id="150" name="信号是自变量的函数"/>
          <p:cNvSpPr txBox="1"/>
          <p:nvPr/>
        </p:nvSpPr>
        <p:spPr>
          <a:xfrm>
            <a:off x="4638685" y="2019062"/>
            <a:ext cx="28725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</a:lvl1pPr>
          </a:lstStyle>
          <a:p>
            <a:r>
              <a:rPr sz="2400" dirty="0" err="1"/>
              <a:t>信号是自变量的函数</a:t>
            </a:r>
            <a:endParaRPr sz="2400" dirty="0"/>
          </a:p>
        </p:txBody>
      </p:sp>
      <p:sp>
        <p:nvSpPr>
          <p:cNvPr id="151" name="高维信号可以降为低维信号处理，也可以逐维处理"/>
          <p:cNvSpPr txBox="1"/>
          <p:nvPr/>
        </p:nvSpPr>
        <p:spPr>
          <a:xfrm>
            <a:off x="952500" y="6933508"/>
            <a:ext cx="800219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rPr sz="2800" dirty="0" err="1"/>
              <a:t>高维信号可以降为低维信号处理，也可以逐维处理</a:t>
            </a:r>
            <a:endParaRPr sz="2800" dirty="0"/>
          </a:p>
        </p:txBody>
      </p:sp>
      <p:sp>
        <p:nvSpPr>
          <p:cNvPr id="152" name="本课程以一维信号为例，自变量为时间变量"/>
          <p:cNvSpPr txBox="1"/>
          <p:nvPr/>
        </p:nvSpPr>
        <p:spPr>
          <a:xfrm>
            <a:off x="952500" y="7724122"/>
            <a:ext cx="983159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rPr sz="2800" dirty="0" err="1"/>
              <a:t>本课程以一维信号为例，自变量为时间变量</a:t>
            </a:r>
            <a:endParaRPr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F03CD-4ACE-214A-A4B5-39839815E5D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7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2" animBg="1" advAuto="0"/>
      <p:bldP spid="150" grpId="1" animBg="1" advAuto="0"/>
      <p:bldP spid="151" grpId="3" animBg="1" advAuto="0"/>
      <p:bldP spid="152" grpId="4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一、信号"/>
          <p:cNvSpPr txBox="1">
            <a:spLocks noGrp="1"/>
          </p:cNvSpPr>
          <p:nvPr>
            <p:ph type="title"/>
          </p:nvPr>
        </p:nvSpPr>
        <p:spPr>
          <a:xfrm>
            <a:off x="952500" y="66212"/>
            <a:ext cx="11099800" cy="1527901"/>
          </a:xfrm>
          <a:prstGeom prst="rect">
            <a:avLst/>
          </a:prstGeom>
        </p:spPr>
        <p:txBody>
          <a:bodyPr/>
          <a:lstStyle/>
          <a:p>
            <a:r>
              <a:t>一、信号</a:t>
            </a:r>
          </a:p>
        </p:txBody>
      </p:sp>
      <p:sp>
        <p:nvSpPr>
          <p:cNvPr id="155" name="信号分类"/>
          <p:cNvSpPr txBox="1">
            <a:spLocks noGrp="1"/>
          </p:cNvSpPr>
          <p:nvPr>
            <p:ph type="body" idx="1"/>
          </p:nvPr>
        </p:nvSpPr>
        <p:spPr>
          <a:xfrm>
            <a:off x="952500" y="2197100"/>
            <a:ext cx="11099800" cy="819733"/>
          </a:xfrm>
          <a:prstGeom prst="rect">
            <a:avLst/>
          </a:prstGeom>
        </p:spPr>
        <p:txBody>
          <a:bodyPr anchor="t"/>
          <a:lstStyle/>
          <a:p>
            <a:r>
              <a:t>信号分类</a:t>
            </a:r>
          </a:p>
        </p:txBody>
      </p:sp>
      <p:sp>
        <p:nvSpPr>
          <p:cNvPr id="156" name="信号"/>
          <p:cNvSpPr txBox="1"/>
          <p:nvPr/>
        </p:nvSpPr>
        <p:spPr>
          <a:xfrm>
            <a:off x="394291" y="4361438"/>
            <a:ext cx="71814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400" dirty="0" err="1"/>
              <a:t>信号</a:t>
            </a:r>
            <a:endParaRPr sz="2400" dirty="0"/>
          </a:p>
        </p:txBody>
      </p:sp>
      <p:sp>
        <p:nvSpPr>
          <p:cNvPr id="157" name="模拟信号"/>
          <p:cNvSpPr txBox="1"/>
          <p:nvPr/>
        </p:nvSpPr>
        <p:spPr>
          <a:xfrm>
            <a:off x="2846008" y="2985652"/>
            <a:ext cx="133369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400" dirty="0" err="1"/>
              <a:t>模拟信号</a:t>
            </a:r>
            <a:endParaRPr sz="2400" dirty="0"/>
          </a:p>
        </p:txBody>
      </p:sp>
      <p:sp>
        <p:nvSpPr>
          <p:cNvPr id="158" name="离散信号"/>
          <p:cNvSpPr txBox="1"/>
          <p:nvPr/>
        </p:nvSpPr>
        <p:spPr>
          <a:xfrm>
            <a:off x="2846008" y="5725900"/>
            <a:ext cx="133369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400"/>
              <a:t>离散信号</a:t>
            </a:r>
          </a:p>
        </p:txBody>
      </p:sp>
      <p:sp>
        <p:nvSpPr>
          <p:cNvPr id="159" name="取样数据信号"/>
          <p:cNvSpPr txBox="1"/>
          <p:nvPr/>
        </p:nvSpPr>
        <p:spPr>
          <a:xfrm>
            <a:off x="6281273" y="4362084"/>
            <a:ext cx="19492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400"/>
              <a:t>取样数据信号</a:t>
            </a:r>
          </a:p>
        </p:txBody>
      </p:sp>
      <p:sp>
        <p:nvSpPr>
          <p:cNvPr id="160" name="数字信号"/>
          <p:cNvSpPr txBox="1"/>
          <p:nvPr/>
        </p:nvSpPr>
        <p:spPr>
          <a:xfrm>
            <a:off x="6369611" y="6763732"/>
            <a:ext cx="133369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400"/>
              <a:t>数字信号</a:t>
            </a:r>
          </a:p>
        </p:txBody>
      </p:sp>
      <p:grpSp>
        <p:nvGrpSpPr>
          <p:cNvPr id="165" name="Group"/>
          <p:cNvGrpSpPr/>
          <p:nvPr/>
        </p:nvGrpSpPr>
        <p:grpSpPr>
          <a:xfrm>
            <a:off x="1409672" y="3275108"/>
            <a:ext cx="1411492" cy="2699455"/>
            <a:chOff x="0" y="0"/>
            <a:chExt cx="1411490" cy="2699453"/>
          </a:xfrm>
        </p:grpSpPr>
        <p:sp>
          <p:nvSpPr>
            <p:cNvPr id="161" name="Line"/>
            <p:cNvSpPr/>
            <p:nvPr/>
          </p:nvSpPr>
          <p:spPr>
            <a:xfrm flipV="1">
              <a:off x="707631" y="-1"/>
              <a:ext cx="1" cy="269813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62" name="Line"/>
            <p:cNvSpPr/>
            <p:nvPr/>
          </p:nvSpPr>
          <p:spPr>
            <a:xfrm>
              <a:off x="0" y="1322290"/>
              <a:ext cx="70591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63" name="Line"/>
            <p:cNvSpPr/>
            <p:nvPr/>
          </p:nvSpPr>
          <p:spPr>
            <a:xfrm>
              <a:off x="695662" y="10004"/>
              <a:ext cx="70591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64" name="Line"/>
            <p:cNvSpPr/>
            <p:nvPr/>
          </p:nvSpPr>
          <p:spPr>
            <a:xfrm>
              <a:off x="695662" y="2699453"/>
              <a:ext cx="71582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170" name="Group"/>
          <p:cNvGrpSpPr/>
          <p:nvPr/>
        </p:nvGrpSpPr>
        <p:grpSpPr>
          <a:xfrm>
            <a:off x="4955968" y="4623446"/>
            <a:ext cx="1401573" cy="2414349"/>
            <a:chOff x="0" y="0"/>
            <a:chExt cx="1401571" cy="2414347"/>
          </a:xfrm>
        </p:grpSpPr>
        <p:sp>
          <p:nvSpPr>
            <p:cNvPr id="166" name="Line"/>
            <p:cNvSpPr/>
            <p:nvPr/>
          </p:nvSpPr>
          <p:spPr>
            <a:xfrm flipV="1">
              <a:off x="707669" y="730"/>
              <a:ext cx="1" cy="24005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67" name="Line"/>
            <p:cNvSpPr/>
            <p:nvPr/>
          </p:nvSpPr>
          <p:spPr>
            <a:xfrm>
              <a:off x="0" y="1338416"/>
              <a:ext cx="70591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68" name="Line"/>
            <p:cNvSpPr/>
            <p:nvPr/>
          </p:nvSpPr>
          <p:spPr>
            <a:xfrm>
              <a:off x="695662" y="0"/>
              <a:ext cx="70591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69" name="Line"/>
            <p:cNvSpPr/>
            <p:nvPr/>
          </p:nvSpPr>
          <p:spPr>
            <a:xfrm>
              <a:off x="695662" y="2414347"/>
              <a:ext cx="70591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171" name="时间和幅度连续变化"/>
          <p:cNvSpPr txBox="1"/>
          <p:nvPr/>
        </p:nvSpPr>
        <p:spPr>
          <a:xfrm>
            <a:off x="5329560" y="2866014"/>
            <a:ext cx="40005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400">
                <a:solidFill>
                  <a:srgbClr val="FF2600"/>
                </a:solidFill>
              </a:defRPr>
            </a:lvl1pPr>
          </a:lstStyle>
          <a:p>
            <a:r>
              <a:t>时间和幅度连续变化</a:t>
            </a:r>
          </a:p>
        </p:txBody>
      </p:sp>
      <p:sp>
        <p:nvSpPr>
          <p:cNvPr id="172" name="时间取离散值"/>
          <p:cNvSpPr txBox="1"/>
          <p:nvPr/>
        </p:nvSpPr>
        <p:spPr>
          <a:xfrm>
            <a:off x="9560149" y="4268576"/>
            <a:ext cx="27051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400">
                <a:solidFill>
                  <a:srgbClr val="FF2600"/>
                </a:solidFill>
              </a:defRPr>
            </a:lvl1pPr>
          </a:lstStyle>
          <a:p>
            <a:r>
              <a:t>时间取离散值</a:t>
            </a:r>
          </a:p>
        </p:txBody>
      </p:sp>
      <p:sp>
        <p:nvSpPr>
          <p:cNvPr id="173" name="时间和幅度取离散值"/>
          <p:cNvSpPr txBox="1"/>
          <p:nvPr/>
        </p:nvSpPr>
        <p:spPr>
          <a:xfrm>
            <a:off x="8417149" y="6644094"/>
            <a:ext cx="40005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400">
                <a:solidFill>
                  <a:srgbClr val="FF2600"/>
                </a:solidFill>
              </a:defRPr>
            </a:lvl1pPr>
          </a:lstStyle>
          <a:p>
            <a:r>
              <a:t>时间和幅度取离散值</a:t>
            </a:r>
          </a:p>
        </p:txBody>
      </p:sp>
      <p:sp>
        <p:nvSpPr>
          <p:cNvPr id="174" name="Line"/>
          <p:cNvSpPr/>
          <p:nvPr/>
        </p:nvSpPr>
        <p:spPr>
          <a:xfrm>
            <a:off x="2923950" y="6362840"/>
            <a:ext cx="1787217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5" name="模拟信号"/>
          <p:cNvSpPr txBox="1"/>
          <p:nvPr/>
        </p:nvSpPr>
        <p:spPr>
          <a:xfrm>
            <a:off x="217120" y="8218002"/>
            <a:ext cx="133369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400"/>
              <a:t>模拟信号</a:t>
            </a:r>
          </a:p>
        </p:txBody>
      </p:sp>
      <p:sp>
        <p:nvSpPr>
          <p:cNvPr id="176" name="取样数据信号"/>
          <p:cNvSpPr txBox="1"/>
          <p:nvPr/>
        </p:nvSpPr>
        <p:spPr>
          <a:xfrm>
            <a:off x="4871349" y="8218002"/>
            <a:ext cx="19492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400"/>
              <a:t>取样数据信号</a:t>
            </a:r>
          </a:p>
        </p:txBody>
      </p:sp>
      <p:sp>
        <p:nvSpPr>
          <p:cNvPr id="177" name="数字信号"/>
          <p:cNvSpPr txBox="1"/>
          <p:nvPr/>
        </p:nvSpPr>
        <p:spPr>
          <a:xfrm>
            <a:off x="10158538" y="8218002"/>
            <a:ext cx="133369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400"/>
              <a:t>数字信号</a:t>
            </a:r>
          </a:p>
        </p:txBody>
      </p:sp>
      <p:grpSp>
        <p:nvGrpSpPr>
          <p:cNvPr id="180" name="Group"/>
          <p:cNvGrpSpPr/>
          <p:nvPr/>
        </p:nvGrpSpPr>
        <p:grpSpPr>
          <a:xfrm>
            <a:off x="1662512" y="7348279"/>
            <a:ext cx="4229101" cy="1105686"/>
            <a:chOff x="0" y="-139700"/>
            <a:chExt cx="4229100" cy="1105684"/>
          </a:xfrm>
        </p:grpSpPr>
        <p:sp>
          <p:nvSpPr>
            <p:cNvPr id="178" name="Line"/>
            <p:cNvSpPr/>
            <p:nvPr/>
          </p:nvSpPr>
          <p:spPr>
            <a:xfrm>
              <a:off x="542025" y="965984"/>
              <a:ext cx="262249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2400"/>
            </a:p>
          </p:txBody>
        </p:sp>
        <p:sp>
          <p:nvSpPr>
            <p:cNvPr id="179" name="取样（时间离散化）"/>
            <p:cNvSpPr txBox="1"/>
            <p:nvPr/>
          </p:nvSpPr>
          <p:spPr>
            <a:xfrm>
              <a:off x="0" y="-139700"/>
              <a:ext cx="4229100" cy="7749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rPr sz="2400"/>
                <a:t>取样（时间离散化）</a:t>
              </a:r>
            </a:p>
          </p:txBody>
        </p:sp>
      </p:grpSp>
      <p:grpSp>
        <p:nvGrpSpPr>
          <p:cNvPr id="183" name="Group"/>
          <p:cNvGrpSpPr/>
          <p:nvPr/>
        </p:nvGrpSpPr>
        <p:grpSpPr>
          <a:xfrm>
            <a:off x="7773167" y="7530910"/>
            <a:ext cx="2341055" cy="923055"/>
            <a:chOff x="0" y="42931"/>
            <a:chExt cx="2341053" cy="923054"/>
          </a:xfrm>
        </p:grpSpPr>
        <p:sp>
          <p:nvSpPr>
            <p:cNvPr id="181" name="Line"/>
            <p:cNvSpPr/>
            <p:nvPr/>
          </p:nvSpPr>
          <p:spPr>
            <a:xfrm>
              <a:off x="0" y="965984"/>
              <a:ext cx="234105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2400"/>
            </a:p>
          </p:txBody>
        </p:sp>
        <p:sp>
          <p:nvSpPr>
            <p:cNvPr id="182" name="量化编码"/>
            <p:cNvSpPr txBox="1"/>
            <p:nvPr/>
          </p:nvSpPr>
          <p:spPr>
            <a:xfrm>
              <a:off x="198976" y="42931"/>
              <a:ext cx="133369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2400"/>
                <a:t>量化编码</a:t>
              </a:r>
            </a:p>
          </p:txBody>
        </p:sp>
      </p:grpSp>
      <p:sp>
        <p:nvSpPr>
          <p:cNvPr id="184" name="Line"/>
          <p:cNvSpPr/>
          <p:nvPr/>
        </p:nvSpPr>
        <p:spPr>
          <a:xfrm flipH="1">
            <a:off x="7773167" y="8854170"/>
            <a:ext cx="2341054" cy="1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5" name="Line"/>
          <p:cNvSpPr/>
          <p:nvPr/>
        </p:nvSpPr>
        <p:spPr>
          <a:xfrm flipH="1">
            <a:off x="2228916" y="8861129"/>
            <a:ext cx="2573738" cy="1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159" y="1271124"/>
            <a:ext cx="3454401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609" y="2663649"/>
            <a:ext cx="3454401" cy="1655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015" y="4929126"/>
            <a:ext cx="3494147" cy="176562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离散时间信号"/>
          <p:cNvSpPr txBox="1"/>
          <p:nvPr/>
        </p:nvSpPr>
        <p:spPr>
          <a:xfrm>
            <a:off x="6281273" y="4912577"/>
            <a:ext cx="19492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rPr sz="2400"/>
              <a:t>离散时间信号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A68400-9C8B-3F47-8627-CB585A9974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8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2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1" animBg="1" advAuto="0"/>
      <p:bldP spid="157" grpId="3" animBg="1" advAuto="0"/>
      <p:bldP spid="158" grpId="6" animBg="1" advAuto="0"/>
      <p:bldP spid="159" grpId="8" animBg="1" advAuto="0"/>
      <p:bldP spid="160" grpId="12" animBg="1" advAuto="0"/>
      <p:bldP spid="165" grpId="2" animBg="1" advAuto="0"/>
      <p:bldP spid="170" grpId="7" animBg="1" advAuto="0"/>
      <p:bldP spid="171" grpId="4" animBg="1" advAuto="0"/>
      <p:bldP spid="172" grpId="9" animBg="1" advAuto="0"/>
      <p:bldP spid="173" grpId="13" animBg="1" advAuto="0"/>
      <p:bldP spid="174" grpId="15" animBg="1" advAuto="0"/>
      <p:bldP spid="175" grpId="16" animBg="1" advAuto="0"/>
      <p:bldP spid="176" grpId="18" animBg="1" advAuto="0"/>
      <p:bldP spid="177" grpId="20" animBg="1" advAuto="0"/>
      <p:bldP spid="180" grpId="17" animBg="1" advAuto="0"/>
      <p:bldP spid="183" grpId="19" animBg="1" advAuto="0"/>
      <p:bldP spid="184" grpId="21" animBg="1" advAuto="0"/>
      <p:bldP spid="185" grpId="22" animBg="1" advAuto="0"/>
      <p:bldP spid="186" grpId="5" animBg="1" advAuto="0"/>
      <p:bldP spid="187" grpId="10" animBg="1" advAuto="0"/>
      <p:bldP spid="188" grpId="14" animBg="1" advAuto="0"/>
      <p:bldP spid="189" grpId="1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二、处理"/>
          <p:cNvSpPr txBox="1">
            <a:spLocks noGrp="1"/>
          </p:cNvSpPr>
          <p:nvPr>
            <p:ph type="title"/>
          </p:nvPr>
        </p:nvSpPr>
        <p:spPr>
          <a:xfrm>
            <a:off x="952500" y="152244"/>
            <a:ext cx="11099800" cy="1405067"/>
          </a:xfrm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r>
              <a:t>二、处理</a:t>
            </a:r>
          </a:p>
        </p:txBody>
      </p:sp>
      <p:sp>
        <p:nvSpPr>
          <p:cNvPr id="192" name="获取信号统计特征（信号分析）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5381096"/>
          </a:xfrm>
          <a:prstGeom prst="rect">
            <a:avLst/>
          </a:prstGeom>
        </p:spPr>
        <p:txBody>
          <a:bodyPr anchor="t"/>
          <a:lstStyle/>
          <a:p>
            <a:pPr marL="438150" indent="-438150" defTabSz="403097">
              <a:spcBef>
                <a:spcPts val="2800"/>
              </a:spcBef>
              <a:buSzPct val="100000"/>
              <a:buAutoNum type="arabicPeriod"/>
              <a:defRPr sz="2484"/>
            </a:pPr>
            <a:r>
              <a:rPr sz="2800" dirty="0" err="1"/>
              <a:t>获取信号统计特征（</a:t>
            </a:r>
            <a:r>
              <a:rPr sz="2800" dirty="0" err="1">
                <a:solidFill>
                  <a:srgbClr val="FF2600"/>
                </a:solidFill>
              </a:rPr>
              <a:t>信号分析</a:t>
            </a:r>
            <a:r>
              <a:rPr sz="2800" dirty="0"/>
              <a:t>）</a:t>
            </a:r>
          </a:p>
          <a:p>
            <a:pPr marL="0" indent="0" defTabSz="403097">
              <a:spcBef>
                <a:spcPts val="2800"/>
              </a:spcBef>
              <a:buSzTx/>
              <a:buNone/>
              <a:defRPr sz="2484"/>
            </a:pPr>
            <a:r>
              <a:rPr sz="2800" dirty="0" err="1"/>
              <a:t>信号统计分量：信号频率，幅度，相位</a:t>
            </a:r>
            <a:endParaRPr sz="2800" dirty="0"/>
          </a:p>
          <a:p>
            <a:pPr marL="0" indent="0" defTabSz="403097">
              <a:spcBef>
                <a:spcPts val="2800"/>
              </a:spcBef>
              <a:buSzTx/>
              <a:buNone/>
              <a:defRPr sz="2484"/>
            </a:pPr>
            <a:r>
              <a:rPr sz="2800" dirty="0" err="1"/>
              <a:t>音量，心率，温度</a:t>
            </a:r>
            <a:endParaRPr sz="2800" dirty="0"/>
          </a:p>
          <a:p>
            <a:pPr marL="0" indent="0" defTabSz="403097">
              <a:spcBef>
                <a:spcPts val="2800"/>
              </a:spcBef>
              <a:buSzTx/>
              <a:buNone/>
              <a:defRPr sz="2484"/>
            </a:pPr>
            <a:endParaRPr sz="2800" dirty="0"/>
          </a:p>
          <a:p>
            <a:pPr marL="438150" indent="-438150" defTabSz="403097">
              <a:spcBef>
                <a:spcPts val="2800"/>
              </a:spcBef>
              <a:buSzPct val="100000"/>
              <a:buAutoNum type="arabicPeriod" startAt="2"/>
              <a:defRPr sz="2484"/>
            </a:pPr>
            <a:r>
              <a:rPr sz="2800" dirty="0" err="1"/>
              <a:t>改变信号分量比例（</a:t>
            </a:r>
            <a:r>
              <a:rPr sz="2800" dirty="0" err="1">
                <a:solidFill>
                  <a:srgbClr val="FF2600"/>
                </a:solidFill>
              </a:rPr>
              <a:t>信号滤波</a:t>
            </a:r>
            <a:r>
              <a:rPr sz="2800" dirty="0"/>
              <a:t>）</a:t>
            </a:r>
          </a:p>
          <a:p>
            <a:pPr marL="0" indent="0" defTabSz="403097">
              <a:spcBef>
                <a:spcPts val="2800"/>
              </a:spcBef>
              <a:buSzTx/>
              <a:buNone/>
              <a:defRPr sz="2484"/>
            </a:pPr>
            <a:r>
              <a:rPr sz="2800" dirty="0" err="1"/>
              <a:t>滤除无用噪声，例如：音响去燥</a:t>
            </a:r>
            <a:endParaRPr sz="2800" dirty="0"/>
          </a:p>
          <a:p>
            <a:pPr marL="0" indent="0" defTabSz="403097">
              <a:spcBef>
                <a:spcPts val="2800"/>
              </a:spcBef>
              <a:buSzTx/>
              <a:buNone/>
              <a:defRPr sz="2484"/>
            </a:pPr>
            <a:r>
              <a:rPr sz="2800" dirty="0" err="1"/>
              <a:t>提取感兴趣成份，例如：信号分离</a:t>
            </a:r>
            <a:endParaRPr sz="2800" dirty="0"/>
          </a:p>
        </p:txBody>
      </p:sp>
      <p:sp>
        <p:nvSpPr>
          <p:cNvPr id="193" name="信号处理的根本目的是从信号数据中获取信息"/>
          <p:cNvSpPr txBox="1"/>
          <p:nvPr/>
        </p:nvSpPr>
        <p:spPr>
          <a:xfrm>
            <a:off x="1175826" y="8426523"/>
            <a:ext cx="625812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400"/>
              <a:t>信号处理的根本目的是从信号数据中</a:t>
            </a:r>
            <a:r>
              <a:rPr sz="2400">
                <a:solidFill>
                  <a:srgbClr val="FF2600"/>
                </a:solidFill>
              </a:rPr>
              <a:t>获取信息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ED6994-A38A-F341-A2C6-93073606F1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9</a:t>
            </a:fld>
            <a:endParaRPr lang="en-C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1" build="p" bldLvl="5" animBg="1" advAuto="0"/>
      <p:bldP spid="193" grpId="2" animBg="1" advAuto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theme/theme1.xml><?xml version="1.0" encoding="utf-8"?>
<a:theme xmlns:a="http://schemas.openxmlformats.org/drawingml/2006/main" name="信电学院ppt模板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信电学院ppt模板</Template>
  <TotalTime>2771</TotalTime>
  <Words>1233</Words>
  <Application>Microsoft Macintosh PowerPoint</Application>
  <PresentationFormat>自定义</PresentationFormat>
  <Paragraphs>476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0" baseType="lpstr">
      <vt:lpstr>Microsoft YaHei Light</vt:lpstr>
      <vt:lpstr>Arial</vt:lpstr>
      <vt:lpstr>Arial</vt:lpstr>
      <vt:lpstr>Century Gothic</vt:lpstr>
      <vt:lpstr>Helvetica</vt:lpstr>
      <vt:lpstr>Helvetica Neue</vt:lpstr>
      <vt:lpstr>Times</vt:lpstr>
      <vt:lpstr>信电学院ppt模板</vt:lpstr>
      <vt:lpstr>数字信号处理 Digital Signal Processing</vt:lpstr>
      <vt:lpstr>数字信号处理简史</vt:lpstr>
      <vt:lpstr>第一章 绪论</vt:lpstr>
      <vt:lpstr>一、信号</vt:lpstr>
      <vt:lpstr>一、信号</vt:lpstr>
      <vt:lpstr>PowerPoint 演示文稿</vt:lpstr>
      <vt:lpstr>一、信号</vt:lpstr>
      <vt:lpstr>一、信号</vt:lpstr>
      <vt:lpstr>二、处理</vt:lpstr>
      <vt:lpstr>三、系统</vt:lpstr>
      <vt:lpstr>三、系统</vt:lpstr>
      <vt:lpstr>三、系统</vt:lpstr>
      <vt:lpstr>四、数字信号处理</vt:lpstr>
      <vt:lpstr>五、应用</vt:lpstr>
      <vt:lpstr>1.2 数学预备知识</vt:lpstr>
      <vt:lpstr>1.2.2 常用模拟信号</vt:lpstr>
      <vt:lpstr>1.2.2 常用模拟信号</vt:lpstr>
      <vt:lpstr>1.2.2 常用模拟信号</vt:lpstr>
      <vt:lpstr>1.2.2 常用模拟信号</vt:lpstr>
      <vt:lpstr>1.2.2 常用模拟信号</vt:lpstr>
      <vt:lpstr>1.2.2 常用模拟信号</vt:lpstr>
      <vt:lpstr>内容安排</vt:lpstr>
      <vt:lpstr>《数字信号处理》  第2章 离散时间信号与离散时间系统 Chapter 2 Discrete-time Signal and System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信号混叠例子</vt:lpstr>
      <vt:lpstr>PowerPoint 演示文稿</vt:lpstr>
      <vt:lpstr>PowerPoint 演示文稿</vt:lpstr>
      <vt:lpstr>PowerPoint 演示文稿</vt:lpstr>
      <vt:lpstr>2.2 离散时间信号</vt:lpstr>
      <vt:lpstr>2.2 离散时间信号</vt:lpstr>
      <vt:lpstr>2.2 离散时间信号</vt:lpstr>
      <vt:lpstr>2.2 离散时间信号</vt:lpstr>
      <vt:lpstr>2.2 离散时间信号</vt:lpstr>
      <vt:lpstr>2.2 离散时间信号</vt:lpstr>
      <vt:lpstr>2.2 离散时间信号</vt:lpstr>
      <vt:lpstr>2.2 离散时间信号</vt:lpstr>
      <vt:lpstr>2.2 离散时间信号</vt:lpstr>
      <vt:lpstr>2.3 离散时间系统基本概念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数字信号处理 Digital Signal Processing</dc:title>
  <cp:lastModifiedBy>Microsoft Office User</cp:lastModifiedBy>
  <cp:revision>81</cp:revision>
  <cp:lastPrinted>2019-09-08T14:54:53Z</cp:lastPrinted>
  <dcterms:modified xsi:type="dcterms:W3CDTF">2021-09-12T16:56:51Z</dcterms:modified>
</cp:coreProperties>
</file>